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339" r:id="rId3"/>
    <p:sldId id="10335" r:id="rId4"/>
    <p:sldId id="10340" r:id="rId5"/>
    <p:sldId id="10338" r:id="rId6"/>
    <p:sldId id="10337" r:id="rId7"/>
    <p:sldId id="456" r:id="rId8"/>
    <p:sldId id="457" r:id="rId9"/>
    <p:sldId id="459" r:id="rId10"/>
    <p:sldId id="462" r:id="rId11"/>
    <p:sldId id="463" r:id="rId12"/>
    <p:sldId id="48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Smadja" userId="a22391d3-af8a-47db-8c60-7a0bfb081240" providerId="ADAL" clId="{E6C30042-376E-494A-879E-8E64132C11D1}"/>
    <pc:docChg chg="undo custSel addSld modSld">
      <pc:chgData name="Nicolas Smadja" userId="a22391d3-af8a-47db-8c60-7a0bfb081240" providerId="ADAL" clId="{E6C30042-376E-494A-879E-8E64132C11D1}" dt="2023-02-20T12:03:00.871" v="896" actId="20577"/>
      <pc:docMkLst>
        <pc:docMk/>
      </pc:docMkLst>
      <pc:sldChg chg="modSp mod">
        <pc:chgData name="Nicolas Smadja" userId="a22391d3-af8a-47db-8c60-7a0bfb081240" providerId="ADAL" clId="{E6C30042-376E-494A-879E-8E64132C11D1}" dt="2023-02-20T10:57:44.917" v="593" actId="20577"/>
        <pc:sldMkLst>
          <pc:docMk/>
          <pc:sldMk cId="4047547654" sldId="339"/>
        </pc:sldMkLst>
        <pc:spChg chg="mod">
          <ac:chgData name="Nicolas Smadja" userId="a22391d3-af8a-47db-8c60-7a0bfb081240" providerId="ADAL" clId="{E6C30042-376E-494A-879E-8E64132C11D1}" dt="2023-02-20T10:57:44.917" v="593" actId="20577"/>
          <ac:spMkLst>
            <pc:docMk/>
            <pc:sldMk cId="4047547654" sldId="339"/>
            <ac:spMk id="7" creationId="{00000000-0000-0000-0000-000000000000}"/>
          </ac:spMkLst>
        </pc:spChg>
      </pc:sldChg>
      <pc:sldChg chg="addSp modSp mod">
        <pc:chgData name="Nicolas Smadja" userId="a22391d3-af8a-47db-8c60-7a0bfb081240" providerId="ADAL" clId="{E6C30042-376E-494A-879E-8E64132C11D1}" dt="2023-02-20T12:03:00.871" v="896" actId="20577"/>
        <pc:sldMkLst>
          <pc:docMk/>
          <pc:sldMk cId="37817672" sldId="456"/>
        </pc:sldMkLst>
        <pc:spChg chg="add mod">
          <ac:chgData name="Nicolas Smadja" userId="a22391d3-af8a-47db-8c60-7a0bfb081240" providerId="ADAL" clId="{E6C30042-376E-494A-879E-8E64132C11D1}" dt="2023-02-20T11:57:22.889" v="789" actId="1076"/>
          <ac:spMkLst>
            <pc:docMk/>
            <pc:sldMk cId="37817672" sldId="456"/>
            <ac:spMk id="3" creationId="{4535988F-EEC3-423C-A45D-B3EA2CF11233}"/>
          </ac:spMkLst>
        </pc:spChg>
        <pc:graphicFrameChg chg="mod modGraphic">
          <ac:chgData name="Nicolas Smadja" userId="a22391d3-af8a-47db-8c60-7a0bfb081240" providerId="ADAL" clId="{E6C30042-376E-494A-879E-8E64132C11D1}" dt="2023-02-20T12:03:00.871" v="896" actId="20577"/>
          <ac:graphicFrameMkLst>
            <pc:docMk/>
            <pc:sldMk cId="37817672" sldId="456"/>
            <ac:graphicFrameMk id="2" creationId="{C582D177-B4A0-75DC-015E-9F6C7A63BCD4}"/>
          </ac:graphicFrameMkLst>
        </pc:graphicFrameChg>
        <pc:picChg chg="add mod">
          <ac:chgData name="Nicolas Smadja" userId="a22391d3-af8a-47db-8c60-7a0bfb081240" providerId="ADAL" clId="{E6C30042-376E-494A-879E-8E64132C11D1}" dt="2023-02-20T11:59:24.567" v="851"/>
          <ac:picMkLst>
            <pc:docMk/>
            <pc:sldMk cId="37817672" sldId="456"/>
            <ac:picMk id="4" creationId="{9B54F5E1-79E0-DEC6-243C-355C68B3DD58}"/>
          </ac:picMkLst>
        </pc:picChg>
      </pc:sldChg>
      <pc:sldChg chg="addSp modSp mod">
        <pc:chgData name="Nicolas Smadja" userId="a22391d3-af8a-47db-8c60-7a0bfb081240" providerId="ADAL" clId="{E6C30042-376E-494A-879E-8E64132C11D1}" dt="2023-02-20T12:01:23.421" v="870" actId="1076"/>
        <pc:sldMkLst>
          <pc:docMk/>
          <pc:sldMk cId="159115255" sldId="457"/>
        </pc:sldMkLst>
        <pc:spChg chg="add mod">
          <ac:chgData name="Nicolas Smadja" userId="a22391d3-af8a-47db-8c60-7a0bfb081240" providerId="ADAL" clId="{E6C30042-376E-494A-879E-8E64132C11D1}" dt="2023-02-20T11:57:18.663" v="787" actId="1076"/>
          <ac:spMkLst>
            <pc:docMk/>
            <pc:sldMk cId="159115255" sldId="457"/>
            <ac:spMk id="3" creationId="{BB718487-31AE-DB98-8977-56DF6A2DB727}"/>
          </ac:spMkLst>
        </pc:spChg>
        <pc:graphicFrameChg chg="mod modGraphic">
          <ac:chgData name="Nicolas Smadja" userId="a22391d3-af8a-47db-8c60-7a0bfb081240" providerId="ADAL" clId="{E6C30042-376E-494A-879E-8E64132C11D1}" dt="2023-02-20T12:01:23.421" v="870" actId="1076"/>
          <ac:graphicFrameMkLst>
            <pc:docMk/>
            <pc:sldMk cId="159115255" sldId="457"/>
            <ac:graphicFrameMk id="2" creationId="{C582D177-B4A0-75DC-015E-9F6C7A63BCD4}"/>
          </ac:graphicFrameMkLst>
        </pc:graphicFrameChg>
        <pc:picChg chg="add mod">
          <ac:chgData name="Nicolas Smadja" userId="a22391d3-af8a-47db-8c60-7a0bfb081240" providerId="ADAL" clId="{E6C30042-376E-494A-879E-8E64132C11D1}" dt="2023-02-20T11:59:26.519" v="852"/>
          <ac:picMkLst>
            <pc:docMk/>
            <pc:sldMk cId="159115255" sldId="457"/>
            <ac:picMk id="4" creationId="{C5C08442-C464-A52D-230F-84D4B9725716}"/>
          </ac:picMkLst>
        </pc:picChg>
      </pc:sldChg>
      <pc:sldChg chg="addSp modSp mod">
        <pc:chgData name="Nicolas Smadja" userId="a22391d3-af8a-47db-8c60-7a0bfb081240" providerId="ADAL" clId="{E6C30042-376E-494A-879E-8E64132C11D1}" dt="2023-02-20T12:01:31.046" v="873" actId="1076"/>
        <pc:sldMkLst>
          <pc:docMk/>
          <pc:sldMk cId="1878278474" sldId="459"/>
        </pc:sldMkLst>
        <pc:spChg chg="add mod">
          <ac:chgData name="Nicolas Smadja" userId="a22391d3-af8a-47db-8c60-7a0bfb081240" providerId="ADAL" clId="{E6C30042-376E-494A-879E-8E64132C11D1}" dt="2023-02-20T11:57:03.995" v="782"/>
          <ac:spMkLst>
            <pc:docMk/>
            <pc:sldMk cId="1878278474" sldId="459"/>
            <ac:spMk id="3" creationId="{779CC5AD-2F22-7299-B99D-845053E1FF9B}"/>
          </ac:spMkLst>
        </pc:spChg>
        <pc:graphicFrameChg chg="mod modGraphic">
          <ac:chgData name="Nicolas Smadja" userId="a22391d3-af8a-47db-8c60-7a0bfb081240" providerId="ADAL" clId="{E6C30042-376E-494A-879E-8E64132C11D1}" dt="2023-02-20T12:01:31.046" v="873" actId="1076"/>
          <ac:graphicFrameMkLst>
            <pc:docMk/>
            <pc:sldMk cId="1878278474" sldId="459"/>
            <ac:graphicFrameMk id="2" creationId="{C582D177-B4A0-75DC-015E-9F6C7A63BCD4}"/>
          </ac:graphicFrameMkLst>
        </pc:graphicFrameChg>
        <pc:picChg chg="add mod">
          <ac:chgData name="Nicolas Smadja" userId="a22391d3-af8a-47db-8c60-7a0bfb081240" providerId="ADAL" clId="{E6C30042-376E-494A-879E-8E64132C11D1}" dt="2023-02-20T11:59:28.528" v="853"/>
          <ac:picMkLst>
            <pc:docMk/>
            <pc:sldMk cId="1878278474" sldId="459"/>
            <ac:picMk id="4" creationId="{78E725BF-71F6-BAD1-EE93-F09EF664D300}"/>
          </ac:picMkLst>
        </pc:picChg>
      </pc:sldChg>
      <pc:sldChg chg="addSp modSp mod">
        <pc:chgData name="Nicolas Smadja" userId="a22391d3-af8a-47db-8c60-7a0bfb081240" providerId="ADAL" clId="{E6C30042-376E-494A-879E-8E64132C11D1}" dt="2023-02-20T12:01:52.339" v="881" actId="2166"/>
        <pc:sldMkLst>
          <pc:docMk/>
          <pc:sldMk cId="1922269535" sldId="462"/>
        </pc:sldMkLst>
        <pc:spChg chg="add mod">
          <ac:chgData name="Nicolas Smadja" userId="a22391d3-af8a-47db-8c60-7a0bfb081240" providerId="ADAL" clId="{E6C30042-376E-494A-879E-8E64132C11D1}" dt="2023-02-20T11:57:32.084" v="791"/>
          <ac:spMkLst>
            <pc:docMk/>
            <pc:sldMk cId="1922269535" sldId="462"/>
            <ac:spMk id="3" creationId="{86B70EB4-856A-F64B-7F97-395CFCE14CF7}"/>
          </ac:spMkLst>
        </pc:spChg>
        <pc:graphicFrameChg chg="mod modGraphic">
          <ac:chgData name="Nicolas Smadja" userId="a22391d3-af8a-47db-8c60-7a0bfb081240" providerId="ADAL" clId="{E6C30042-376E-494A-879E-8E64132C11D1}" dt="2023-02-20T12:01:52.339" v="881" actId="2166"/>
          <ac:graphicFrameMkLst>
            <pc:docMk/>
            <pc:sldMk cId="1922269535" sldId="462"/>
            <ac:graphicFrameMk id="2" creationId="{C582D177-B4A0-75DC-015E-9F6C7A63BCD4}"/>
          </ac:graphicFrameMkLst>
        </pc:graphicFrameChg>
        <pc:picChg chg="add mod">
          <ac:chgData name="Nicolas Smadja" userId="a22391d3-af8a-47db-8c60-7a0bfb081240" providerId="ADAL" clId="{E6C30042-376E-494A-879E-8E64132C11D1}" dt="2023-02-20T11:59:30.463" v="854"/>
          <ac:picMkLst>
            <pc:docMk/>
            <pc:sldMk cId="1922269535" sldId="462"/>
            <ac:picMk id="4" creationId="{F71EA1D7-3F34-82A6-93C6-C9928E59F855}"/>
          </ac:picMkLst>
        </pc:picChg>
      </pc:sldChg>
      <pc:sldChg chg="addSp modSp mod">
        <pc:chgData name="Nicolas Smadja" userId="a22391d3-af8a-47db-8c60-7a0bfb081240" providerId="ADAL" clId="{E6C30042-376E-494A-879E-8E64132C11D1}" dt="2023-02-20T12:02:07.101" v="884" actId="1076"/>
        <pc:sldMkLst>
          <pc:docMk/>
          <pc:sldMk cId="3189476657" sldId="463"/>
        </pc:sldMkLst>
        <pc:spChg chg="add mod">
          <ac:chgData name="Nicolas Smadja" userId="a22391d3-af8a-47db-8c60-7a0bfb081240" providerId="ADAL" clId="{E6C30042-376E-494A-879E-8E64132C11D1}" dt="2023-02-20T11:57:14.320" v="785" actId="1076"/>
          <ac:spMkLst>
            <pc:docMk/>
            <pc:sldMk cId="3189476657" sldId="463"/>
            <ac:spMk id="3" creationId="{389A0200-ABCF-EAE7-6D3D-16EAEA7E7EF4}"/>
          </ac:spMkLst>
        </pc:spChg>
        <pc:graphicFrameChg chg="mod modGraphic">
          <ac:chgData name="Nicolas Smadja" userId="a22391d3-af8a-47db-8c60-7a0bfb081240" providerId="ADAL" clId="{E6C30042-376E-494A-879E-8E64132C11D1}" dt="2023-02-20T12:02:07.101" v="884" actId="1076"/>
          <ac:graphicFrameMkLst>
            <pc:docMk/>
            <pc:sldMk cId="3189476657" sldId="463"/>
            <ac:graphicFrameMk id="2" creationId="{C582D177-B4A0-75DC-015E-9F6C7A63BCD4}"/>
          </ac:graphicFrameMkLst>
        </pc:graphicFrameChg>
        <pc:picChg chg="add mod">
          <ac:chgData name="Nicolas Smadja" userId="a22391d3-af8a-47db-8c60-7a0bfb081240" providerId="ADAL" clId="{E6C30042-376E-494A-879E-8E64132C11D1}" dt="2023-02-20T11:59:32.530" v="855"/>
          <ac:picMkLst>
            <pc:docMk/>
            <pc:sldMk cId="3189476657" sldId="463"/>
            <ac:picMk id="4" creationId="{D26C6E94-5C15-B13C-2BA6-D0F69E688A99}"/>
          </ac:picMkLst>
        </pc:picChg>
      </pc:sldChg>
      <pc:sldChg chg="addSp modSp mod">
        <pc:chgData name="Nicolas Smadja" userId="a22391d3-af8a-47db-8c60-7a0bfb081240" providerId="ADAL" clId="{E6C30042-376E-494A-879E-8E64132C11D1}" dt="2023-02-20T12:02:23.710" v="889" actId="122"/>
        <pc:sldMkLst>
          <pc:docMk/>
          <pc:sldMk cId="2534131783" sldId="480"/>
        </pc:sldMkLst>
        <pc:spChg chg="add mod">
          <ac:chgData name="Nicolas Smadja" userId="a22391d3-af8a-47db-8c60-7a0bfb081240" providerId="ADAL" clId="{E6C30042-376E-494A-879E-8E64132C11D1}" dt="2023-02-20T11:57:52.675" v="817" actId="20577"/>
          <ac:spMkLst>
            <pc:docMk/>
            <pc:sldMk cId="2534131783" sldId="480"/>
            <ac:spMk id="2" creationId="{0810760F-5B0E-554F-02EC-F252403DA989}"/>
          </ac:spMkLst>
        </pc:spChg>
        <pc:graphicFrameChg chg="mod modGraphic">
          <ac:chgData name="Nicolas Smadja" userId="a22391d3-af8a-47db-8c60-7a0bfb081240" providerId="ADAL" clId="{E6C30042-376E-494A-879E-8E64132C11D1}" dt="2023-02-20T12:02:23.710" v="889" actId="122"/>
          <ac:graphicFrameMkLst>
            <pc:docMk/>
            <pc:sldMk cId="2534131783" sldId="480"/>
            <ac:graphicFrameMk id="3" creationId="{B3E59B81-37AA-ACC1-C7DA-EF3EECF36E41}"/>
          </ac:graphicFrameMkLst>
        </pc:graphicFrameChg>
        <pc:picChg chg="add mod">
          <ac:chgData name="Nicolas Smadja" userId="a22391d3-af8a-47db-8c60-7a0bfb081240" providerId="ADAL" clId="{E6C30042-376E-494A-879E-8E64132C11D1}" dt="2023-02-20T11:59:34.404" v="856"/>
          <ac:picMkLst>
            <pc:docMk/>
            <pc:sldMk cId="2534131783" sldId="480"/>
            <ac:picMk id="4" creationId="{5C2D4FE4-E3A4-4DEB-F22B-53262175D6A0}"/>
          </ac:picMkLst>
        </pc:picChg>
      </pc:sldChg>
      <pc:sldChg chg="addSp delSp modSp mod modNotesTx">
        <pc:chgData name="Nicolas Smadja" userId="a22391d3-af8a-47db-8c60-7a0bfb081240" providerId="ADAL" clId="{E6C30042-376E-494A-879E-8E64132C11D1}" dt="2023-02-20T11:59:36.326" v="857"/>
        <pc:sldMkLst>
          <pc:docMk/>
          <pc:sldMk cId="1874506884" sldId="10333"/>
        </pc:sldMkLst>
        <pc:spChg chg="del mod">
          <ac:chgData name="Nicolas Smadja" userId="a22391d3-af8a-47db-8c60-7a0bfb081240" providerId="ADAL" clId="{E6C30042-376E-494A-879E-8E64132C11D1}" dt="2023-02-20T10:58:33.360" v="599" actId="478"/>
          <ac:spMkLst>
            <pc:docMk/>
            <pc:sldMk cId="1874506884" sldId="10333"/>
            <ac:spMk id="4" creationId="{00000000-0000-0000-0000-000000000000}"/>
          </ac:spMkLst>
        </pc:spChg>
        <pc:picChg chg="add mod">
          <ac:chgData name="Nicolas Smadja" userId="a22391d3-af8a-47db-8c60-7a0bfb081240" providerId="ADAL" clId="{E6C30042-376E-494A-879E-8E64132C11D1}" dt="2023-02-20T11:59:36.326" v="857"/>
          <ac:picMkLst>
            <pc:docMk/>
            <pc:sldMk cId="1874506884" sldId="10333"/>
            <ac:picMk id="3" creationId="{57AC95BD-DCF3-D138-A820-2CAD694A8E11}"/>
          </ac:picMkLst>
        </pc:picChg>
      </pc:sldChg>
      <pc:sldChg chg="addSp delSp modSp mod modNotesTx">
        <pc:chgData name="Nicolas Smadja" userId="a22391d3-af8a-47db-8c60-7a0bfb081240" providerId="ADAL" clId="{E6C30042-376E-494A-879E-8E64132C11D1}" dt="2023-02-20T11:59:39.317" v="858"/>
        <pc:sldMkLst>
          <pc:docMk/>
          <pc:sldMk cId="1794426191" sldId="10334"/>
        </pc:sldMkLst>
        <pc:spChg chg="del mod">
          <ac:chgData name="Nicolas Smadja" userId="a22391d3-af8a-47db-8c60-7a0bfb081240" providerId="ADAL" clId="{E6C30042-376E-494A-879E-8E64132C11D1}" dt="2023-02-20T10:58:31.241" v="598" actId="478"/>
          <ac:spMkLst>
            <pc:docMk/>
            <pc:sldMk cId="1794426191" sldId="10334"/>
            <ac:spMk id="4" creationId="{00000000-0000-0000-0000-000000000000}"/>
          </ac:spMkLst>
        </pc:spChg>
        <pc:picChg chg="add mod">
          <ac:chgData name="Nicolas Smadja" userId="a22391d3-af8a-47db-8c60-7a0bfb081240" providerId="ADAL" clId="{E6C30042-376E-494A-879E-8E64132C11D1}" dt="2023-02-20T11:59:39.317" v="858"/>
          <ac:picMkLst>
            <pc:docMk/>
            <pc:sldMk cId="1794426191" sldId="10334"/>
            <ac:picMk id="3" creationId="{5AEF1687-B9D5-7A19-3053-DEFBD686CF06}"/>
          </ac:picMkLst>
        </pc:picChg>
      </pc:sldChg>
      <pc:sldChg chg="addSp modSp mod">
        <pc:chgData name="Nicolas Smadja" userId="a22391d3-af8a-47db-8c60-7a0bfb081240" providerId="ADAL" clId="{E6C30042-376E-494A-879E-8E64132C11D1}" dt="2023-02-20T11:59:10.649" v="847" actId="1076"/>
        <pc:sldMkLst>
          <pc:docMk/>
          <pc:sldMk cId="3547175412" sldId="10335"/>
        </pc:sldMkLst>
        <pc:picChg chg="add mod">
          <ac:chgData name="Nicolas Smadja" userId="a22391d3-af8a-47db-8c60-7a0bfb081240" providerId="ADAL" clId="{E6C30042-376E-494A-879E-8E64132C11D1}" dt="2023-02-20T11:59:10.649" v="847" actId="1076"/>
          <ac:picMkLst>
            <pc:docMk/>
            <pc:sldMk cId="3547175412" sldId="10335"/>
            <ac:picMk id="3" creationId="{97BBBC9B-2476-FED5-27A5-EF02C937BF3F}"/>
          </ac:picMkLst>
        </pc:picChg>
      </pc:sldChg>
      <pc:sldChg chg="addSp modSp mod">
        <pc:chgData name="Nicolas Smadja" userId="a22391d3-af8a-47db-8c60-7a0bfb081240" providerId="ADAL" clId="{E6C30042-376E-494A-879E-8E64132C11D1}" dt="2023-02-20T12:00:41.500" v="864" actId="113"/>
        <pc:sldMkLst>
          <pc:docMk/>
          <pc:sldMk cId="3556078179" sldId="10337"/>
        </pc:sldMkLst>
        <pc:spChg chg="mod">
          <ac:chgData name="Nicolas Smadja" userId="a22391d3-af8a-47db-8c60-7a0bfb081240" providerId="ADAL" clId="{E6C30042-376E-494A-879E-8E64132C11D1}" dt="2023-02-20T09:58:46.146" v="10"/>
          <ac:spMkLst>
            <pc:docMk/>
            <pc:sldMk cId="3556078179" sldId="10337"/>
            <ac:spMk id="2" creationId="{57C1AA2C-E890-4F4C-CC27-77455C299E7D}"/>
          </ac:spMkLst>
        </pc:spChg>
        <pc:spChg chg="mod">
          <ac:chgData name="Nicolas Smadja" userId="a22391d3-af8a-47db-8c60-7a0bfb081240" providerId="ADAL" clId="{E6C30042-376E-494A-879E-8E64132C11D1}" dt="2023-02-20T12:00:41.500" v="864" actId="113"/>
          <ac:spMkLst>
            <pc:docMk/>
            <pc:sldMk cId="3556078179" sldId="10337"/>
            <ac:spMk id="3" creationId="{08AD2F13-77A2-4FB2-99DB-D765466958C6}"/>
          </ac:spMkLst>
        </pc:spChg>
        <pc:picChg chg="add mod">
          <ac:chgData name="Nicolas Smadja" userId="a22391d3-af8a-47db-8c60-7a0bfb081240" providerId="ADAL" clId="{E6C30042-376E-494A-879E-8E64132C11D1}" dt="2023-02-20T11:59:22.402" v="850"/>
          <ac:picMkLst>
            <pc:docMk/>
            <pc:sldMk cId="3556078179" sldId="10337"/>
            <ac:picMk id="5" creationId="{74E205D9-BD6C-73D6-DBC0-1F65097E559D}"/>
          </ac:picMkLst>
        </pc:picChg>
      </pc:sldChg>
      <pc:sldChg chg="addSp delSp modSp mod">
        <pc:chgData name="Nicolas Smadja" userId="a22391d3-af8a-47db-8c60-7a0bfb081240" providerId="ADAL" clId="{E6C30042-376E-494A-879E-8E64132C11D1}" dt="2023-02-20T11:59:16.744" v="849"/>
        <pc:sldMkLst>
          <pc:docMk/>
          <pc:sldMk cId="203726024" sldId="10338"/>
        </pc:sldMkLst>
        <pc:spChg chg="mod">
          <ac:chgData name="Nicolas Smadja" userId="a22391d3-af8a-47db-8c60-7a0bfb081240" providerId="ADAL" clId="{E6C30042-376E-494A-879E-8E64132C11D1}" dt="2023-02-20T09:58:11.286" v="8" actId="20577"/>
          <ac:spMkLst>
            <pc:docMk/>
            <pc:sldMk cId="203726024" sldId="10338"/>
            <ac:spMk id="2" creationId="{57C1AA2C-E890-4F4C-CC27-77455C299E7D}"/>
          </ac:spMkLst>
        </pc:spChg>
        <pc:spChg chg="add del">
          <ac:chgData name="Nicolas Smadja" userId="a22391d3-af8a-47db-8c60-7a0bfb081240" providerId="ADAL" clId="{E6C30042-376E-494A-879E-8E64132C11D1}" dt="2023-02-20T09:57:57.641" v="1" actId="22"/>
          <ac:spMkLst>
            <pc:docMk/>
            <pc:sldMk cId="203726024" sldId="10338"/>
            <ac:spMk id="6" creationId="{6274408A-95D0-18BA-A8E4-618A9E7A3A5C}"/>
          </ac:spMkLst>
        </pc:spChg>
        <pc:picChg chg="add mod">
          <ac:chgData name="Nicolas Smadja" userId="a22391d3-af8a-47db-8c60-7a0bfb081240" providerId="ADAL" clId="{E6C30042-376E-494A-879E-8E64132C11D1}" dt="2023-02-20T11:59:16.744" v="849"/>
          <ac:picMkLst>
            <pc:docMk/>
            <pc:sldMk cId="203726024" sldId="10338"/>
            <ac:picMk id="5" creationId="{BCB41778-D6C3-8142-76D6-2AD87AEE9155}"/>
          </ac:picMkLst>
        </pc:picChg>
      </pc:sldChg>
      <pc:sldChg chg="addSp delSp modSp mod modNotesTx">
        <pc:chgData name="Nicolas Smadja" userId="a22391d3-af8a-47db-8c60-7a0bfb081240" providerId="ADAL" clId="{E6C30042-376E-494A-879E-8E64132C11D1}" dt="2023-02-20T11:59:42.590" v="859"/>
        <pc:sldMkLst>
          <pc:docMk/>
          <pc:sldMk cId="2731135188" sldId="10339"/>
        </pc:sldMkLst>
        <pc:spChg chg="mod">
          <ac:chgData name="Nicolas Smadja" userId="a22391d3-af8a-47db-8c60-7a0bfb081240" providerId="ADAL" clId="{E6C30042-376E-494A-879E-8E64132C11D1}" dt="2023-02-20T11:58:12.525" v="839" actId="20577"/>
          <ac:spMkLst>
            <pc:docMk/>
            <pc:sldMk cId="2731135188" sldId="10339"/>
            <ac:spMk id="2" creationId="{00000000-0000-0000-0000-000000000000}"/>
          </ac:spMkLst>
        </pc:spChg>
        <pc:spChg chg="add del mod">
          <ac:chgData name="Nicolas Smadja" userId="a22391d3-af8a-47db-8c60-7a0bfb081240" providerId="ADAL" clId="{E6C30042-376E-494A-879E-8E64132C11D1}" dt="2023-02-20T11:55:17.983" v="745" actId="21"/>
          <ac:spMkLst>
            <pc:docMk/>
            <pc:sldMk cId="2731135188" sldId="10339"/>
            <ac:spMk id="3" creationId="{C1D14413-E604-7DDA-BFF7-697E1B1A6687}"/>
          </ac:spMkLst>
        </pc:spChg>
        <pc:spChg chg="del mod">
          <ac:chgData name="Nicolas Smadja" userId="a22391d3-af8a-47db-8c60-7a0bfb081240" providerId="ADAL" clId="{E6C30042-376E-494A-879E-8E64132C11D1}" dt="2023-02-20T10:58:27.309" v="597" actId="478"/>
          <ac:spMkLst>
            <pc:docMk/>
            <pc:sldMk cId="2731135188" sldId="10339"/>
            <ac:spMk id="4" creationId="{00000000-0000-0000-0000-000000000000}"/>
          </ac:spMkLst>
        </pc:spChg>
        <pc:spChg chg="add mod">
          <ac:chgData name="Nicolas Smadja" userId="a22391d3-af8a-47db-8c60-7a0bfb081240" providerId="ADAL" clId="{E6C30042-376E-494A-879E-8E64132C11D1}" dt="2023-02-20T11:55:31.011" v="747" actId="1076"/>
          <ac:spMkLst>
            <pc:docMk/>
            <pc:sldMk cId="2731135188" sldId="10339"/>
            <ac:spMk id="4" creationId="{EF28DEE8-8479-54C9-A310-F72D46F1FD91}"/>
          </ac:spMkLst>
        </pc:spChg>
        <pc:spChg chg="mod">
          <ac:chgData name="Nicolas Smadja" userId="a22391d3-af8a-47db-8c60-7a0bfb081240" providerId="ADAL" clId="{E6C30042-376E-494A-879E-8E64132C11D1}" dt="2023-02-20T11:56:11.560" v="754" actId="20577"/>
          <ac:spMkLst>
            <pc:docMk/>
            <pc:sldMk cId="2731135188" sldId="10339"/>
            <ac:spMk id="9" creationId="{02CDD068-7D39-A876-A41D-CFD0BE05697E}"/>
          </ac:spMkLst>
        </pc:spChg>
        <pc:picChg chg="add mod">
          <ac:chgData name="Nicolas Smadja" userId="a22391d3-af8a-47db-8c60-7a0bfb081240" providerId="ADAL" clId="{E6C30042-376E-494A-879E-8E64132C11D1}" dt="2023-02-20T11:59:42.590" v="859"/>
          <ac:picMkLst>
            <pc:docMk/>
            <pc:sldMk cId="2731135188" sldId="10339"/>
            <ac:picMk id="5" creationId="{91071F77-BB14-18B0-BF33-56A81D9D4834}"/>
          </ac:picMkLst>
        </pc:picChg>
      </pc:sldChg>
      <pc:sldChg chg="addSp delSp modSp add mod">
        <pc:chgData name="Nicolas Smadja" userId="a22391d3-af8a-47db-8c60-7a0bfb081240" providerId="ADAL" clId="{E6C30042-376E-494A-879E-8E64132C11D1}" dt="2023-02-20T11:59:14.425" v="848"/>
        <pc:sldMkLst>
          <pc:docMk/>
          <pc:sldMk cId="2401617190" sldId="10340"/>
        </pc:sldMkLst>
        <pc:spChg chg="mod">
          <ac:chgData name="Nicolas Smadja" userId="a22391d3-af8a-47db-8c60-7a0bfb081240" providerId="ADAL" clId="{E6C30042-376E-494A-879E-8E64132C11D1}" dt="2023-02-20T09:59:05.001" v="53" actId="20577"/>
          <ac:spMkLst>
            <pc:docMk/>
            <pc:sldMk cId="2401617190" sldId="10340"/>
            <ac:spMk id="2" creationId="{57C1AA2C-E890-4F4C-CC27-77455C299E7D}"/>
          </ac:spMkLst>
        </pc:spChg>
        <pc:spChg chg="mod">
          <ac:chgData name="Nicolas Smadja" userId="a22391d3-af8a-47db-8c60-7a0bfb081240" providerId="ADAL" clId="{E6C30042-376E-494A-879E-8E64132C11D1}" dt="2023-02-20T10:00:32.105" v="102"/>
          <ac:spMkLst>
            <pc:docMk/>
            <pc:sldMk cId="2401617190" sldId="10340"/>
            <ac:spMk id="3" creationId="{08AD2F13-77A2-4FB2-99DB-D765466958C6}"/>
          </ac:spMkLst>
        </pc:spChg>
        <pc:spChg chg="del">
          <ac:chgData name="Nicolas Smadja" userId="a22391d3-af8a-47db-8c60-7a0bfb081240" providerId="ADAL" clId="{E6C30042-376E-494A-879E-8E64132C11D1}" dt="2023-02-20T09:59:08.028" v="54" actId="478"/>
          <ac:spMkLst>
            <pc:docMk/>
            <pc:sldMk cId="2401617190" sldId="10340"/>
            <ac:spMk id="4" creationId="{00126F7A-AEC0-CF68-2BDB-8CAA26DF4D96}"/>
          </ac:spMkLst>
        </pc:spChg>
        <pc:spChg chg="add del mod">
          <ac:chgData name="Nicolas Smadja" userId="a22391d3-af8a-47db-8c60-7a0bfb081240" providerId="ADAL" clId="{E6C30042-376E-494A-879E-8E64132C11D1}" dt="2023-02-20T09:59:10.245" v="55" actId="478"/>
          <ac:spMkLst>
            <pc:docMk/>
            <pc:sldMk cId="2401617190" sldId="10340"/>
            <ac:spMk id="6" creationId="{300F3033-8644-770E-0CBC-4CD3A73DD5E2}"/>
          </ac:spMkLst>
        </pc:spChg>
        <pc:picChg chg="add mod">
          <ac:chgData name="Nicolas Smadja" userId="a22391d3-af8a-47db-8c60-7a0bfb081240" providerId="ADAL" clId="{E6C30042-376E-494A-879E-8E64132C11D1}" dt="2023-02-20T11:59:14.425" v="848"/>
          <ac:picMkLst>
            <pc:docMk/>
            <pc:sldMk cId="2401617190" sldId="10340"/>
            <ac:picMk id="4" creationId="{33A05FD6-5884-C29E-77BC-6FD1BEC7CA37}"/>
          </ac:picMkLst>
        </pc:picChg>
      </pc:sldChg>
    </pc:docChg>
  </pc:docChgLst>
  <pc:docChgLst>
    <pc:chgData name="Nicolas Smadja" userId="a22391d3-af8a-47db-8c60-7a0bfb081240" providerId="ADAL" clId="{A1C67D25-5146-47FB-97FE-9075C36735AC}"/>
    <pc:docChg chg="delSld modSld">
      <pc:chgData name="Nicolas Smadja" userId="a22391d3-af8a-47db-8c60-7a0bfb081240" providerId="ADAL" clId="{A1C67D25-5146-47FB-97FE-9075C36735AC}" dt="2023-02-22T08:48:15.618" v="7" actId="47"/>
      <pc:docMkLst>
        <pc:docMk/>
      </pc:docMkLst>
      <pc:sldChg chg="modSp mod">
        <pc:chgData name="Nicolas Smadja" userId="a22391d3-af8a-47db-8c60-7a0bfb081240" providerId="ADAL" clId="{A1C67D25-5146-47FB-97FE-9075C36735AC}" dt="2023-02-22T08:48:04.707" v="4" actId="20577"/>
        <pc:sldMkLst>
          <pc:docMk/>
          <pc:sldMk cId="4047547654" sldId="339"/>
        </pc:sldMkLst>
        <pc:spChg chg="mod">
          <ac:chgData name="Nicolas Smadja" userId="a22391d3-af8a-47db-8c60-7a0bfb081240" providerId="ADAL" clId="{A1C67D25-5146-47FB-97FE-9075C36735AC}" dt="2023-02-22T08:48:04.707" v="4" actId="20577"/>
          <ac:spMkLst>
            <pc:docMk/>
            <pc:sldMk cId="4047547654" sldId="339"/>
            <ac:spMk id="7" creationId="{00000000-0000-0000-0000-000000000000}"/>
          </ac:spMkLst>
        </pc:spChg>
      </pc:sldChg>
      <pc:sldChg chg="del">
        <pc:chgData name="Nicolas Smadja" userId="a22391d3-af8a-47db-8c60-7a0bfb081240" providerId="ADAL" clId="{A1C67D25-5146-47FB-97FE-9075C36735AC}" dt="2023-02-22T08:48:12.210" v="5" actId="47"/>
        <pc:sldMkLst>
          <pc:docMk/>
          <pc:sldMk cId="1874506884" sldId="10333"/>
        </pc:sldMkLst>
      </pc:sldChg>
      <pc:sldChg chg="del">
        <pc:chgData name="Nicolas Smadja" userId="a22391d3-af8a-47db-8c60-7a0bfb081240" providerId="ADAL" clId="{A1C67D25-5146-47FB-97FE-9075C36735AC}" dt="2023-02-22T08:48:13.813" v="6" actId="47"/>
        <pc:sldMkLst>
          <pc:docMk/>
          <pc:sldMk cId="1794426191" sldId="10334"/>
        </pc:sldMkLst>
      </pc:sldChg>
      <pc:sldChg chg="del">
        <pc:chgData name="Nicolas Smadja" userId="a22391d3-af8a-47db-8c60-7a0bfb081240" providerId="ADAL" clId="{A1C67D25-5146-47FB-97FE-9075C36735AC}" dt="2023-02-22T08:48:15.618" v="7" actId="47"/>
        <pc:sldMkLst>
          <pc:docMk/>
          <pc:sldMk cId="2731135188" sldId="10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EE0A5-8707-4476-B9FF-0BF39A7CFA91}" type="datetimeFigureOut">
              <a:rPr lang="fr-FR" smtClean="0"/>
              <a:t>22/02/2023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89886-EDD4-42DF-8043-5792AA18F992}" type="slidenum">
              <a:rPr lang="fr-FR" smtClean="0"/>
              <a:t>‹#›</a:t>
            </a:fld>
            <a:endParaRPr lang="fr-FR"/>
          </a:p>
        </p:txBody>
      </p:sp>
    </p:spTree>
    <p:extLst>
      <p:ext uri="{BB962C8B-B14F-4D97-AF65-F5344CB8AC3E}">
        <p14:creationId xmlns:p14="http://schemas.microsoft.com/office/powerpoint/2010/main" val="197408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92DEDA0F-3B21-4F0D-BE67-6E6FA52F5A68}" type="slidenum">
              <a:rPr lang="fr-FR" smtClean="0"/>
              <a:t>2</a:t>
            </a:fld>
            <a:endParaRPr lang="fr-FR"/>
          </a:p>
        </p:txBody>
      </p:sp>
    </p:spTree>
    <p:extLst>
      <p:ext uri="{BB962C8B-B14F-4D97-AF65-F5344CB8AC3E}">
        <p14:creationId xmlns:p14="http://schemas.microsoft.com/office/powerpoint/2010/main" val="299464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effectLst/>
                <a:latin typeface="Arial" panose="020B0604020202020204" pitchFamily="34" charset="0"/>
              </a:rPr>
              <a:t>Pour les projets EnR en zones d’accélération (Article 7 et article 16)</a:t>
            </a:r>
            <a:br>
              <a:rPr lang="fr-FR"/>
            </a:br>
            <a:br>
              <a:rPr lang="fr-FR"/>
            </a:br>
            <a:r>
              <a:rPr lang="fr-FR">
                <a:effectLst/>
                <a:latin typeface="Arial" panose="020B0604020202020204" pitchFamily="34" charset="0"/>
              </a:rPr>
              <a:t>• Autorisation et participation (nouvel article 7 – ancien art. 1er ter):</a:t>
            </a:r>
            <a:br>
              <a:rPr lang="fr-FR"/>
            </a:br>
            <a:r>
              <a:rPr lang="fr-FR">
                <a:effectLst/>
                <a:latin typeface="Arial" panose="020B0604020202020204" pitchFamily="34" charset="0"/>
              </a:rPr>
              <a:t>• La durée maximale de la phase d’examen – dans le cadre de l'instruction de la demande d'autorisation</a:t>
            </a:r>
            <a:br>
              <a:rPr lang="fr-FR"/>
            </a:br>
            <a:r>
              <a:rPr lang="fr-FR">
                <a:effectLst/>
                <a:latin typeface="Arial" panose="020B0604020202020204" pitchFamily="34" charset="0"/>
              </a:rPr>
              <a:t>environnementale – donc avant consultation du public, est de 3 mois à compter de la date d’accusé de</a:t>
            </a:r>
            <a:br>
              <a:rPr lang="fr-FR"/>
            </a:br>
            <a:r>
              <a:rPr lang="fr-FR">
                <a:effectLst/>
                <a:latin typeface="Arial" panose="020B0604020202020204" pitchFamily="34" charset="0"/>
              </a:rPr>
              <a:t>réception du dossier ; elle peut être portée à 4 mois sur décision motivée de l’autorité compétente.</a:t>
            </a:r>
            <a:br>
              <a:rPr lang="fr-FR"/>
            </a:br>
            <a:r>
              <a:rPr lang="fr-FR">
                <a:effectLst/>
                <a:latin typeface="Arial" panose="020B0604020202020204" pitchFamily="34" charset="0"/>
              </a:rPr>
              <a:t>• Dans le cadre de la consultation du public, le commissaire enquêteur ou la commission d’enquête rend</a:t>
            </a:r>
            <a:br>
              <a:rPr lang="fr-FR"/>
            </a:br>
            <a:r>
              <a:rPr lang="fr-FR">
                <a:effectLst/>
                <a:latin typeface="Arial" panose="020B0604020202020204" pitchFamily="34" charset="0"/>
              </a:rPr>
              <a:t>son rapport et ses conclusions motivées dans un délai de 15 jours à compter de la fin de l’enquête ; si</a:t>
            </a:r>
            <a:br>
              <a:rPr lang="fr-FR"/>
            </a:br>
            <a:r>
              <a:rPr lang="fr-FR">
                <a:effectLst/>
                <a:latin typeface="Arial" panose="020B0604020202020204" pitchFamily="34" charset="0"/>
              </a:rPr>
              <a:t>ce délai n’est pas respecté, un délai supplémentaire ne peut excéder 15 jours ;</a:t>
            </a:r>
            <a:br>
              <a:rPr lang="fr-FR"/>
            </a:br>
            <a:r>
              <a:rPr lang="fr-FR">
                <a:effectLst/>
                <a:latin typeface="Arial" panose="020B0604020202020204" pitchFamily="34" charset="0"/>
              </a:rPr>
              <a:t>• Procédure de mise en concurrence (nouvel article 16 – ancien art. 3 bis A):</a:t>
            </a:r>
            <a:br>
              <a:rPr lang="fr-FR"/>
            </a:br>
            <a:r>
              <a:rPr lang="fr-FR">
                <a:effectLst/>
                <a:latin typeface="Arial" panose="020B0604020202020204" pitchFamily="34" charset="0"/>
              </a:rPr>
              <a:t>• Pour désigner le lauréat d’une procédure de mise en en concurrence (art L. 311-10), l’autorité</a:t>
            </a:r>
            <a:br>
              <a:rPr lang="fr-FR"/>
            </a:br>
            <a:r>
              <a:rPr lang="fr-FR">
                <a:effectLst/>
                <a:latin typeface="Arial" panose="020B0604020202020204" pitchFamily="34" charset="0"/>
              </a:rPr>
              <a:t>administrative peut se fonder sur l’implantation du projet dans une zone d’accélération ; ce critère ne</a:t>
            </a:r>
            <a:br>
              <a:rPr lang="fr-FR"/>
            </a:br>
            <a:r>
              <a:rPr lang="fr-FR">
                <a:effectLst/>
                <a:latin typeface="Arial" panose="020B0604020202020204" pitchFamily="34" charset="0"/>
              </a:rPr>
              <a:t>peut avoir d’effet discriminatoire entre les candidats potentiels ; il est mentionné au cahier des charges.</a:t>
            </a:r>
            <a:br>
              <a:rPr lang="fr-FR"/>
            </a:br>
            <a:r>
              <a:rPr lang="fr-FR">
                <a:effectLst/>
                <a:latin typeface="Arial" panose="020B0604020202020204" pitchFamily="34" charset="0"/>
              </a:rPr>
              <a:t>• Pour les projets lauréats situés dans les zones d’accélération identifiées, le tarif de rachat de</a:t>
            </a:r>
            <a:br>
              <a:rPr lang="fr-FR"/>
            </a:br>
            <a:r>
              <a:rPr lang="fr-FR">
                <a:effectLst/>
                <a:latin typeface="Arial" panose="020B0604020202020204" pitchFamily="34" charset="0"/>
              </a:rPr>
              <a:t>l’électricité produite peut être modulé annuellement, afin de compenser les pertes de productible</a:t>
            </a:r>
            <a:br>
              <a:rPr lang="fr-FR"/>
            </a:br>
            <a:r>
              <a:rPr lang="fr-FR">
                <a:effectLst/>
                <a:latin typeface="Arial" panose="020B0604020202020204" pitchFamily="34" charset="0"/>
              </a:rPr>
              <a:t>dues à des conditions d’implantation moins favorables que la moyenne dans la zone du projet</a:t>
            </a:r>
          </a:p>
          <a:p>
            <a:endParaRPr lang="fr-FR">
              <a:effectLst/>
              <a:latin typeface="Arial" panose="020B0604020202020204" pitchFamily="34" charset="0"/>
            </a:endParaRPr>
          </a:p>
          <a:p>
            <a:r>
              <a:rPr lang="fr-FR">
                <a:effectLst/>
                <a:latin typeface="Arial" panose="020B0604020202020204" pitchFamily="34" charset="0"/>
              </a:rPr>
              <a:t>Pour les projets EnR hors zones d’accélération (article 16):</a:t>
            </a:r>
          </a:p>
          <a:p>
            <a:endParaRPr lang="fr-FR">
              <a:effectLst/>
              <a:latin typeface="Arial" panose="020B0604020202020204" pitchFamily="34" charset="0"/>
            </a:endParaRPr>
          </a:p>
          <a:p>
            <a:r>
              <a:rPr lang="fr-FR">
                <a:effectLst/>
                <a:latin typeface="Arial" panose="020B0604020202020204" pitchFamily="34" charset="0"/>
              </a:rPr>
              <a:t>Comités de projet (nouvel article 16 – ancien art. 3 bis A):</a:t>
            </a:r>
            <a:br>
              <a:rPr lang="fr-FR"/>
            </a:br>
            <a:r>
              <a:rPr lang="fr-FR">
                <a:effectLst/>
                <a:latin typeface="Arial" panose="020B0604020202020204" pitchFamily="34" charset="0"/>
              </a:rPr>
              <a:t>• Le porteur d’un projet EnR situé en dehors d’une zone d’accélération organise un comité de projet à ses</a:t>
            </a:r>
            <a:br>
              <a:rPr lang="fr-FR"/>
            </a:br>
            <a:r>
              <a:rPr lang="fr-FR">
                <a:effectLst/>
                <a:latin typeface="Arial" panose="020B0604020202020204" pitchFamily="34" charset="0"/>
              </a:rPr>
              <a:t>frais</a:t>
            </a:r>
            <a:br>
              <a:rPr lang="fr-FR"/>
            </a:br>
            <a:r>
              <a:rPr lang="fr-FR">
                <a:effectLst/>
                <a:latin typeface="Arial" panose="020B0604020202020204" pitchFamily="34" charset="0"/>
              </a:rPr>
              <a:t>• Comité de projet réunit parties prenantes concernées (communes, EPCI) afin d’échanger sur le projet et</a:t>
            </a:r>
            <a:br>
              <a:rPr lang="fr-FR"/>
            </a:br>
            <a:r>
              <a:rPr lang="fr-FR">
                <a:effectLst/>
                <a:latin typeface="Arial" panose="020B0604020202020204" pitchFamily="34" charset="0"/>
              </a:rPr>
              <a:t>blocages</a:t>
            </a:r>
            <a:br>
              <a:rPr lang="fr-FR"/>
            </a:br>
            <a:r>
              <a:rPr lang="fr-FR">
                <a:effectLst/>
                <a:latin typeface="Arial" panose="020B0604020202020204" pitchFamily="34" charset="0"/>
              </a:rPr>
              <a:t>• Modalités d’application précisées par décret (notamment seuils de puissance installée)</a:t>
            </a:r>
            <a:br>
              <a:rPr lang="fr-FR"/>
            </a:br>
            <a:r>
              <a:rPr lang="fr-FR">
                <a:effectLst/>
                <a:latin typeface="Arial" panose="020B0604020202020204" pitchFamily="34" charset="0"/>
              </a:rPr>
              <a:t>• Application aux projets dont la demande d’autorisation est déposée plus de 6 mois après la</a:t>
            </a:r>
            <a:br>
              <a:rPr lang="fr-FR"/>
            </a:br>
            <a:r>
              <a:rPr lang="fr-FR">
                <a:effectLst/>
                <a:latin typeface="Arial" panose="020B0604020202020204" pitchFamily="34" charset="0"/>
              </a:rPr>
              <a:t>promulgation de la loi</a:t>
            </a:r>
            <a:endParaRPr lang="fr-FR"/>
          </a:p>
        </p:txBody>
      </p:sp>
      <p:sp>
        <p:nvSpPr>
          <p:cNvPr id="4" name="Slide Number Placeholder 3"/>
          <p:cNvSpPr>
            <a:spLocks noGrp="1"/>
          </p:cNvSpPr>
          <p:nvPr>
            <p:ph type="sldNum" sz="quarter" idx="5"/>
          </p:nvPr>
        </p:nvSpPr>
        <p:spPr/>
        <p:txBody>
          <a:bodyPr/>
          <a:lstStyle/>
          <a:p>
            <a:fld id="{2ABBCF01-D220-49BA-A152-169C88FED8A1}" type="slidenum">
              <a:rPr lang="it-IT" smtClean="0"/>
              <a:t>7</a:t>
            </a:fld>
            <a:endParaRPr lang="it-IT"/>
          </a:p>
        </p:txBody>
      </p:sp>
    </p:spTree>
    <p:extLst>
      <p:ext uri="{BB962C8B-B14F-4D97-AF65-F5344CB8AC3E}">
        <p14:creationId xmlns:p14="http://schemas.microsoft.com/office/powerpoint/2010/main" val="130214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L’existence d’une zone d’accélération ne constitue pas en tant que telle une autre solution satisfaisante (ajout CMP)</a:t>
            </a:r>
          </a:p>
          <a:p>
            <a:endParaRPr lang="fr-FR"/>
          </a:p>
          <a:p>
            <a:r>
              <a:rPr lang="fr-FR">
                <a:effectLst/>
                <a:latin typeface="Arial" panose="020B0604020202020204" pitchFamily="34" charset="0"/>
              </a:rPr>
              <a:t>Mise en place d’un observatoire des EnR et de la biodiversité dans un délai d’1 an</a:t>
            </a:r>
            <a:br>
              <a:rPr lang="fr-FR"/>
            </a:br>
            <a:r>
              <a:rPr lang="fr-FR">
                <a:effectLst/>
                <a:latin typeface="Arial" panose="020B0604020202020204" pitchFamily="34" charset="0"/>
              </a:rPr>
              <a:t>après la promulgation de la loi.</a:t>
            </a:r>
            <a:endParaRPr lang="fr-FR"/>
          </a:p>
        </p:txBody>
      </p:sp>
      <p:sp>
        <p:nvSpPr>
          <p:cNvPr id="4" name="Slide Number Placeholder 3"/>
          <p:cNvSpPr>
            <a:spLocks noGrp="1"/>
          </p:cNvSpPr>
          <p:nvPr>
            <p:ph type="sldNum" sz="quarter" idx="5"/>
          </p:nvPr>
        </p:nvSpPr>
        <p:spPr/>
        <p:txBody>
          <a:bodyPr/>
          <a:lstStyle/>
          <a:p>
            <a:fld id="{2ABBCF01-D220-49BA-A152-169C88FED8A1}" type="slidenum">
              <a:rPr lang="it-IT" smtClean="0"/>
              <a:t>8</a:t>
            </a:fld>
            <a:endParaRPr lang="it-IT"/>
          </a:p>
        </p:txBody>
      </p:sp>
    </p:spTree>
    <p:extLst>
      <p:ext uri="{BB962C8B-B14F-4D97-AF65-F5344CB8AC3E}">
        <p14:creationId xmlns:p14="http://schemas.microsoft.com/office/powerpoint/2010/main" val="293389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effectLst/>
                <a:latin typeface="Arial" panose="020B0604020202020204" pitchFamily="34" charset="0"/>
              </a:rPr>
              <a:t>Possibilité de soumettre des offres mixtes complément de rémunération/ PPA dans le cadre des futurs AO de la CRE </a:t>
            </a:r>
            <a:br>
              <a:rPr lang="fr-FR"/>
            </a:br>
            <a:r>
              <a:rPr lang="fr-FR">
                <a:effectLst/>
                <a:latin typeface="Arial" panose="020B0604020202020204" pitchFamily="34" charset="0"/>
              </a:rPr>
              <a:t>possibilité pour les lauréats de vendre une partie de l’électricité produite sous complément de rémunération ET l’autre</a:t>
            </a:r>
            <a:br>
              <a:rPr lang="fr-FR"/>
            </a:br>
            <a:r>
              <a:rPr lang="fr-FR">
                <a:effectLst/>
                <a:latin typeface="Arial" panose="020B0604020202020204" pitchFamily="34" charset="0"/>
              </a:rPr>
              <a:t>partie via PPA.</a:t>
            </a:r>
            <a:br>
              <a:rPr lang="fr-FR"/>
            </a:br>
            <a:r>
              <a:rPr lang="fr-FR">
                <a:effectLst/>
                <a:latin typeface="Arial" panose="020B0604020202020204" pitchFamily="34" charset="0"/>
              </a:rPr>
              <a:t>• Possibilité pour les pouvoirs adjudicateurs ou entités adjudicatrices de conclure des </a:t>
            </a:r>
            <a:r>
              <a:rPr lang="fr-FR" err="1">
                <a:effectLst/>
                <a:latin typeface="Arial" panose="020B0604020202020204" pitchFamily="34" charset="0"/>
              </a:rPr>
              <a:t>PPAs</a:t>
            </a:r>
            <a:r>
              <a:rPr lang="fr-FR">
                <a:effectLst/>
                <a:latin typeface="Arial" panose="020B0604020202020204" pitchFamily="34" charset="0"/>
              </a:rPr>
              <a:t> long terme (amendement SER)</a:t>
            </a:r>
            <a:br>
              <a:rPr lang="fr-FR"/>
            </a:br>
            <a:r>
              <a:rPr lang="fr-FR">
                <a:effectLst/>
                <a:latin typeface="Arial" panose="020B0604020202020204" pitchFamily="34" charset="0"/>
              </a:rPr>
              <a:t>et participer à une opération d'autoconsommation individuelle ou collective dans le cadre d'un contrat de la commande</a:t>
            </a:r>
            <a:br>
              <a:rPr lang="fr-FR"/>
            </a:br>
            <a:r>
              <a:rPr lang="fr-FR">
                <a:effectLst/>
                <a:latin typeface="Arial" panose="020B0604020202020204" pitchFamily="34" charset="0"/>
              </a:rPr>
              <a:t>publique, et ce dans le respect des règles prévues par le code de la commande publique. Les conditions de cette</a:t>
            </a:r>
            <a:br>
              <a:rPr lang="fr-FR"/>
            </a:br>
            <a:r>
              <a:rPr lang="fr-FR">
                <a:effectLst/>
                <a:latin typeface="Arial" panose="020B0604020202020204" pitchFamily="34" charset="0"/>
              </a:rPr>
              <a:t>participation sont fixées dans un nouvel article du code de l’énergie.</a:t>
            </a:r>
            <a:br>
              <a:rPr lang="fr-FR"/>
            </a:br>
            <a:r>
              <a:rPr lang="fr-FR">
                <a:effectLst/>
                <a:latin typeface="Arial" panose="020B0604020202020204" pitchFamily="34" charset="0"/>
              </a:rPr>
              <a:t>• Autorisation administrative :</a:t>
            </a:r>
            <a:br>
              <a:rPr lang="fr-FR"/>
            </a:br>
            <a:r>
              <a:rPr lang="fr-FR">
                <a:effectLst/>
                <a:latin typeface="Arial" panose="020B0604020202020204" pitchFamily="34" charset="0"/>
              </a:rPr>
              <a:t>• les fournisseurs d’électricité ainsi que les producteurs d'électricité (à partir du 1er juillet 2023) concluant un contrat</a:t>
            </a:r>
            <a:br>
              <a:rPr lang="fr-FR"/>
            </a:br>
            <a:r>
              <a:rPr lang="fr-FR">
                <a:effectLst/>
                <a:latin typeface="Arial" panose="020B0604020202020204" pitchFamily="34" charset="0"/>
              </a:rPr>
              <a:t>de vente directe à des consommateurs finals ou à des gestionnaires de réseau pour leurs pertes doivent être</a:t>
            </a:r>
            <a:br>
              <a:rPr lang="fr-FR"/>
            </a:br>
            <a:r>
              <a:rPr lang="fr-FR">
                <a:effectLst/>
                <a:latin typeface="Arial" panose="020B0604020202020204" pitchFamily="34" charset="0"/>
              </a:rPr>
              <a:t>titulaires d'une autorisation administrative</a:t>
            </a:r>
            <a:br>
              <a:rPr lang="fr-FR"/>
            </a:br>
            <a:r>
              <a:rPr lang="fr-FR">
                <a:effectLst/>
                <a:latin typeface="Arial" panose="020B0604020202020204" pitchFamily="34" charset="0"/>
              </a:rPr>
              <a:t>• à défaut, le contrat de vente directe pourra désigner un producteur ou un fournisseur tiers déjà titulaire d'une telle</a:t>
            </a:r>
            <a:br>
              <a:rPr lang="fr-FR"/>
            </a:br>
            <a:r>
              <a:rPr lang="fr-FR">
                <a:effectLst/>
                <a:latin typeface="Arial" panose="020B0604020202020204" pitchFamily="34" charset="0"/>
              </a:rPr>
              <a:t>autorisation. Ce tiers assume, par délégation, les obligations incombant aux fournisseurs d'électricité</a:t>
            </a:r>
            <a:endParaRPr lang="fr-FR"/>
          </a:p>
        </p:txBody>
      </p:sp>
      <p:sp>
        <p:nvSpPr>
          <p:cNvPr id="4" name="Slide Number Placeholder 3"/>
          <p:cNvSpPr>
            <a:spLocks noGrp="1"/>
          </p:cNvSpPr>
          <p:nvPr>
            <p:ph type="sldNum" sz="quarter" idx="5"/>
          </p:nvPr>
        </p:nvSpPr>
        <p:spPr/>
        <p:txBody>
          <a:bodyPr/>
          <a:lstStyle/>
          <a:p>
            <a:fld id="{2ABBCF01-D220-49BA-A152-169C88FED8A1}" type="slidenum">
              <a:rPr lang="it-IT" smtClean="0"/>
              <a:t>10</a:t>
            </a:fld>
            <a:endParaRPr lang="it-IT"/>
          </a:p>
        </p:txBody>
      </p:sp>
    </p:spTree>
    <p:extLst>
      <p:ext uri="{BB962C8B-B14F-4D97-AF65-F5344CB8AC3E}">
        <p14:creationId xmlns:p14="http://schemas.microsoft.com/office/powerpoint/2010/main" val="16165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L’implantation de nouvelles installations soumises à autorisation environnementale peut être subordonnée à :</a:t>
            </a:r>
          </a:p>
          <a:p>
            <a:r>
              <a:rPr lang="fr-FR"/>
              <a:t>• La prise en charge par l’exploitant de l’acquisition, de l’installation, de la mise en service et de la maintenance</a:t>
            </a:r>
          </a:p>
          <a:p>
            <a:r>
              <a:rPr lang="fr-FR"/>
              <a:t>d’équipements destinés à compenser la gêne résultant de cette installation pour le fonctionnement des moyens de</a:t>
            </a:r>
          </a:p>
          <a:p>
            <a:r>
              <a:rPr lang="fr-FR"/>
              <a:t>détection militaires ou pour le fonctionnement des radars et des aides à la navigation utilisés en support de la navigation</a:t>
            </a:r>
          </a:p>
          <a:p>
            <a:r>
              <a:rPr lang="fr-FR"/>
              <a:t>aérienne civile.</a:t>
            </a:r>
          </a:p>
          <a:p>
            <a:r>
              <a:rPr lang="fr-FR"/>
              <a:t>• La fourniture de données d’observation afin de compenser la gêne résultant de cette implantation pour le fonctionnement</a:t>
            </a:r>
          </a:p>
          <a:p>
            <a:r>
              <a:rPr lang="fr-FR"/>
              <a:t>des installations de Météo France.</a:t>
            </a:r>
          </a:p>
        </p:txBody>
      </p:sp>
      <p:sp>
        <p:nvSpPr>
          <p:cNvPr id="4" name="Slide Number Placeholder 3"/>
          <p:cNvSpPr>
            <a:spLocks noGrp="1"/>
          </p:cNvSpPr>
          <p:nvPr>
            <p:ph type="sldNum" sz="quarter" idx="5"/>
          </p:nvPr>
        </p:nvSpPr>
        <p:spPr/>
        <p:txBody>
          <a:bodyPr/>
          <a:lstStyle/>
          <a:p>
            <a:fld id="{2ABBCF01-D220-49BA-A152-169C88FED8A1}" type="slidenum">
              <a:rPr lang="it-IT" smtClean="0"/>
              <a:t>12</a:t>
            </a:fld>
            <a:endParaRPr lang="it-IT"/>
          </a:p>
        </p:txBody>
      </p:sp>
    </p:spTree>
    <p:extLst>
      <p:ext uri="{BB962C8B-B14F-4D97-AF65-F5344CB8AC3E}">
        <p14:creationId xmlns:p14="http://schemas.microsoft.com/office/powerpoint/2010/main" val="95490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51974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78620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01932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1" y="88725"/>
            <a:ext cx="10515601" cy="384721"/>
          </a:xfrm>
        </p:spPr>
        <p:txBody>
          <a:bodyPr/>
          <a:lstStyle>
            <a:lvl1pPr>
              <a:defRPr>
                <a:solidFill>
                  <a:srgbClr val="0063B3"/>
                </a:solidFill>
              </a:defRPr>
            </a:lvl1pPr>
          </a:lstStyle>
          <a:p>
            <a:r>
              <a:rPr lang="fr-FR"/>
              <a:t>Modifiez le style du titre</a:t>
            </a:r>
          </a:p>
        </p:txBody>
      </p:sp>
      <p:sp>
        <p:nvSpPr>
          <p:cNvPr id="3" name="Espace réservé du contenu 2"/>
          <p:cNvSpPr>
            <a:spLocks noGrp="1"/>
          </p:cNvSpPr>
          <p:nvPr>
            <p:ph idx="1"/>
          </p:nvPr>
        </p:nvSpPr>
        <p:spPr>
          <a:xfrm>
            <a:off x="609600" y="1577341"/>
            <a:ext cx="10972800" cy="1384995"/>
          </a:xfrm>
        </p:spPr>
        <p:txBody>
          <a:bodyPr/>
          <a:lstStyle>
            <a:lvl1pPr>
              <a:buClr>
                <a:srgbClr val="57B68C"/>
              </a:buClr>
              <a:defRPr>
                <a:solidFill>
                  <a:srgbClr val="0058A4"/>
                </a:solidFill>
              </a:defRPr>
            </a:lvl1pPr>
            <a:lvl2pPr>
              <a:buClr>
                <a:srgbClr val="57B68C"/>
              </a:buClr>
              <a:defRPr>
                <a:solidFill>
                  <a:schemeClr val="bg2">
                    <a:lumMod val="25000"/>
                  </a:schemeClr>
                </a:solidFill>
                <a:latin typeface="+mn-lt"/>
              </a:defRPr>
            </a:lvl2pPr>
            <a:lvl3pPr>
              <a:buClr>
                <a:srgbClr val="57B68C"/>
              </a:buClr>
              <a:defRPr>
                <a:solidFill>
                  <a:schemeClr val="bg2">
                    <a:lumMod val="25000"/>
                  </a:schemeClr>
                </a:solidFill>
                <a:latin typeface="+mn-lt"/>
              </a:defRPr>
            </a:lvl3pPr>
            <a:lvl4pPr>
              <a:buClr>
                <a:srgbClr val="57B68C"/>
              </a:buClr>
              <a:defRPr>
                <a:solidFill>
                  <a:schemeClr val="bg2">
                    <a:lumMod val="25000"/>
                  </a:schemeClr>
                </a:solidFill>
                <a:latin typeface="+mn-lt"/>
              </a:defRPr>
            </a:lvl4pPr>
            <a:lvl5pPr>
              <a:buClr>
                <a:srgbClr val="57B68C"/>
              </a:buClr>
              <a:defRPr>
                <a:solidFill>
                  <a:schemeClr val="bg2">
                    <a:lumMod val="25000"/>
                  </a:schemeClr>
                </a:solidFill>
                <a:latin typeface="+mn-l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11734291" y="6582106"/>
            <a:ext cx="287867" cy="384721"/>
          </a:xfrm>
        </p:spPr>
        <p:txBody>
          <a:bodyPr/>
          <a:lstStyle/>
          <a:p>
            <a:fld id="{DB6CAC91-78B7-4124-8053-4F04E0A45B03}" type="slidenum">
              <a:rPr lang="fr-FR" smtClean="0"/>
              <a:pPr/>
              <a:t>‹#›</a:t>
            </a:fld>
            <a:endParaRPr lang="fr-F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0326" t="20813" r="78211" b="67052"/>
          <a:stretch/>
        </p:blipFill>
        <p:spPr>
          <a:xfrm rot="19343263">
            <a:off x="11254481" y="6445995"/>
            <a:ext cx="198640" cy="228600"/>
          </a:xfrm>
          <a:prstGeom prst="rect">
            <a:avLst/>
          </a:prstGeom>
        </p:spPr>
      </p:pic>
      <p:sp>
        <p:nvSpPr>
          <p:cNvPr id="10" name="Espace réservé du pied de page 4"/>
          <p:cNvSpPr>
            <a:spLocks noGrp="1"/>
          </p:cNvSpPr>
          <p:nvPr>
            <p:ph type="ftr" sz="quarter" idx="11"/>
          </p:nvPr>
        </p:nvSpPr>
        <p:spPr>
          <a:xfrm>
            <a:off x="4038600" y="6397447"/>
            <a:ext cx="4114800" cy="126958"/>
          </a:xfrm>
        </p:spPr>
        <p:txBody>
          <a:bodyPr/>
          <a:lstStyle>
            <a:lvl1pPr>
              <a:defRPr sz="825">
                <a:solidFill>
                  <a:srgbClr val="57B68C"/>
                </a:solidFill>
                <a:latin typeface="Replica-Light" panose="02000503030000020004" pitchFamily="2" charset="0"/>
              </a:defRPr>
            </a:lvl1pPr>
          </a:lstStyle>
          <a:p>
            <a:endParaRPr lang="fr-FR"/>
          </a:p>
        </p:txBody>
      </p:sp>
      <p:sp>
        <p:nvSpPr>
          <p:cNvPr id="14" name="Espace réservé du texte 2"/>
          <p:cNvSpPr>
            <a:spLocks noGrp="1"/>
          </p:cNvSpPr>
          <p:nvPr>
            <p:ph type="body" idx="13"/>
          </p:nvPr>
        </p:nvSpPr>
        <p:spPr>
          <a:xfrm>
            <a:off x="838201" y="978741"/>
            <a:ext cx="10515601" cy="420705"/>
          </a:xfrm>
        </p:spPr>
        <p:txBody>
          <a:bodyPr>
            <a:normAutofit/>
          </a:bodyPr>
          <a:lstStyle>
            <a:lvl1pPr marL="0" indent="0">
              <a:buFontTx/>
              <a:buNone/>
              <a:defRPr sz="1350">
                <a:solidFill>
                  <a:srgbClr val="57B68C"/>
                </a:solidFill>
                <a:latin typeface="+mj-lt"/>
              </a:defRPr>
            </a:lvl1pPr>
          </a:lstStyle>
          <a:p>
            <a:endParaRPr lang="fr-FR"/>
          </a:p>
        </p:txBody>
      </p:sp>
      <p:sp>
        <p:nvSpPr>
          <p:cNvPr id="16" name="Espace réservé de la date 3"/>
          <p:cNvSpPr>
            <a:spLocks noGrp="1"/>
          </p:cNvSpPr>
          <p:nvPr>
            <p:ph type="dt" sz="half" idx="10"/>
          </p:nvPr>
        </p:nvSpPr>
        <p:spPr>
          <a:xfrm>
            <a:off x="8662738" y="6478779"/>
            <a:ext cx="2124135" cy="121252"/>
          </a:xfrm>
          <a:prstGeom prst="rect">
            <a:avLst/>
          </a:prstGeom>
        </p:spPr>
        <p:txBody>
          <a:bodyPr/>
          <a:lstStyle>
            <a:lvl1pPr>
              <a:defRPr sz="788">
                <a:solidFill>
                  <a:srgbClr val="0058A4"/>
                </a:solidFill>
                <a:latin typeface="Replica-Bold" panose="02000503030000020004" pitchFamily="2" charset="0"/>
              </a:defRPr>
            </a:lvl1pPr>
          </a:lstStyle>
          <a:p>
            <a:pPr algn="r"/>
            <a:r>
              <a:rPr lang="fr-FR"/>
              <a:t>Modifiez les styles</a:t>
            </a:r>
          </a:p>
        </p:txBody>
      </p:sp>
    </p:spTree>
    <p:extLst>
      <p:ext uri="{BB962C8B-B14F-4D97-AF65-F5344CB8AC3E}">
        <p14:creationId xmlns:p14="http://schemas.microsoft.com/office/powerpoint/2010/main" val="132515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4" name="Holder 4"/>
          <p:cNvSpPr>
            <a:spLocks noGrp="1"/>
          </p:cNvSpPr>
          <p:nvPr>
            <p:ph type="sldNum" sz="quarter" idx="7"/>
          </p:nvPr>
        </p:nvSpPr>
        <p:spPr/>
        <p:txBody>
          <a:bodyPr lIns="0" tIns="0" rIns="0" bIns="0"/>
          <a:lstStyle>
            <a:lvl1pPr>
              <a:defRPr sz="1250" b="0" i="0">
                <a:solidFill>
                  <a:srgbClr val="002855"/>
                </a:solidFill>
                <a:latin typeface="Arial"/>
                <a:cs typeface="Arial"/>
              </a:defRPr>
            </a:lvl1pPr>
          </a:lstStyle>
          <a:p>
            <a:pPr marL="25400">
              <a:lnSpc>
                <a:spcPts val="1305"/>
              </a:lnSpc>
            </a:pPr>
            <a:fld id="{81D60167-4931-47E6-BA6A-407CBD079E47}" type="slidenum">
              <a:rPr lang="fr-FR" spc="-55" smtClean="0"/>
              <a:pPr marL="25400">
                <a:lnSpc>
                  <a:spcPts val="1305"/>
                </a:lnSpc>
              </a:pPr>
              <a:t>‹#›</a:t>
            </a:fld>
            <a:endParaRPr lang="fr-FR" spc="-55"/>
          </a:p>
        </p:txBody>
      </p:sp>
    </p:spTree>
    <p:extLst>
      <p:ext uri="{BB962C8B-B14F-4D97-AF65-F5344CB8AC3E}">
        <p14:creationId xmlns:p14="http://schemas.microsoft.com/office/powerpoint/2010/main" val="111757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81732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70593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E3E6374-88F1-40CA-A9D3-57D48B432726}" type="datetimeFigureOut">
              <a:rPr lang="fr-FR" smtClean="0"/>
              <a:t>22/02/2023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18709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E3E6374-88F1-40CA-A9D3-57D48B432726}" type="datetimeFigureOut">
              <a:rPr lang="fr-FR" smtClean="0"/>
              <a:t>22/02/2023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274038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E3E6374-88F1-40CA-A9D3-57D48B432726}" type="datetimeFigureOut">
              <a:rPr lang="fr-FR" smtClean="0"/>
              <a:t>22/02/2023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15321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3E6374-88F1-40CA-A9D3-57D48B432726}" type="datetimeFigureOut">
              <a:rPr lang="fr-FR" smtClean="0"/>
              <a:t>22/02/2023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4569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3E6374-88F1-40CA-A9D3-57D48B432726}" type="datetimeFigureOut">
              <a:rPr lang="fr-FR" smtClean="0"/>
              <a:t>22/02/2023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34721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3E6374-88F1-40CA-A9D3-57D48B432726}" type="datetimeFigureOut">
              <a:rPr lang="fr-FR" smtClean="0"/>
              <a:t>22/02/2023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92800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E6374-88F1-40CA-A9D3-57D48B432726}" type="datetimeFigureOut">
              <a:rPr lang="fr-FR" smtClean="0"/>
              <a:t>22/02/2023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AB16-1011-45E6-A396-D7142F7E7A3D}" type="slidenum">
              <a:rPr lang="fr-FR" smtClean="0"/>
              <a:t>‹#›</a:t>
            </a:fld>
            <a:endParaRPr lang="fr-FR"/>
          </a:p>
        </p:txBody>
      </p:sp>
    </p:spTree>
    <p:extLst>
      <p:ext uri="{BB962C8B-B14F-4D97-AF65-F5344CB8AC3E}">
        <p14:creationId xmlns:p14="http://schemas.microsoft.com/office/powerpoint/2010/main" val="27402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lnkd.in/g28FtwpZ" TargetMode="External"/><Relationship Id="rId2" Type="http://schemas.openxmlformats.org/officeDocument/2006/relationships/hyperlink" Target="https://lnkd.in/ecdWAnwG"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lnkd.in/gcji27-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b="15625"/>
          <a:stretch/>
        </p:blipFill>
        <p:spPr>
          <a:xfrm>
            <a:off x="0" y="-1"/>
            <a:ext cx="12192000" cy="6858001"/>
          </a:xfrm>
          <a:prstGeom prst="rect">
            <a:avLst/>
          </a:prstGeom>
        </p:spPr>
      </p:pic>
      <p:sp>
        <p:nvSpPr>
          <p:cNvPr id="10" name="Rectangle 9"/>
          <p:cNvSpPr/>
          <p:nvPr/>
        </p:nvSpPr>
        <p:spPr>
          <a:xfrm>
            <a:off x="0" y="-1"/>
            <a:ext cx="7240772" cy="6858000"/>
          </a:xfrm>
          <a:prstGeom prst="rect">
            <a:avLst/>
          </a:prstGeom>
          <a:solidFill>
            <a:srgbClr val="0B4987">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402958" y="4795284"/>
            <a:ext cx="2434856" cy="338554"/>
          </a:xfrm>
          <a:prstGeom prst="rect">
            <a:avLst/>
          </a:prstGeom>
          <a:noFill/>
        </p:spPr>
        <p:txBody>
          <a:bodyPr wrap="square" rtlCol="0">
            <a:spAutoFit/>
          </a:bodyPr>
          <a:lstStyle/>
          <a:p>
            <a:pPr algn="ctr"/>
            <a:r>
              <a:rPr lang="fr-FR" sz="1600">
                <a:solidFill>
                  <a:schemeClr val="bg1"/>
                </a:solidFill>
                <a:latin typeface="Arial" panose="020B0604020202020204" pitchFamily="34" charset="0"/>
                <a:cs typeface="Arial" panose="020B0604020202020204" pitchFamily="34" charset="0"/>
              </a:rPr>
              <a:t>20 Février 2023</a:t>
            </a:r>
          </a:p>
        </p:txBody>
      </p:sp>
      <p:sp>
        <p:nvSpPr>
          <p:cNvPr id="7" name="ZoneTexte 6"/>
          <p:cNvSpPr txBox="1"/>
          <p:nvPr/>
        </p:nvSpPr>
        <p:spPr>
          <a:xfrm>
            <a:off x="-611372" y="1472073"/>
            <a:ext cx="8463516" cy="2308324"/>
          </a:xfrm>
          <a:prstGeom prst="rect">
            <a:avLst/>
          </a:prstGeom>
          <a:noFill/>
        </p:spPr>
        <p:txBody>
          <a:bodyPr wrap="square" rtlCol="0">
            <a:spAutoFit/>
          </a:bodyPr>
          <a:lstStyle/>
          <a:p>
            <a:pPr algn="ctr"/>
            <a:r>
              <a:rPr lang="fr-FR" sz="4800" b="1">
                <a:solidFill>
                  <a:schemeClr val="bg1"/>
                </a:solidFill>
                <a:latin typeface="Futura Md BT" panose="020B0602020204020303" pitchFamily="34" charset="0"/>
              </a:rPr>
              <a:t>Réunion d’actualités</a:t>
            </a:r>
          </a:p>
          <a:p>
            <a:pPr algn="ctr"/>
            <a:r>
              <a:rPr lang="fr-FR" sz="4800" b="1">
                <a:solidFill>
                  <a:schemeClr val="bg1"/>
                </a:solidFill>
                <a:latin typeface="Futura Md BT" panose="020B0602020204020303" pitchFamily="34" charset="0"/>
              </a:rPr>
              <a:t>Experts Energies</a:t>
            </a:r>
          </a:p>
          <a:p>
            <a:pPr algn="ctr"/>
            <a:endParaRPr lang="fr-FR" sz="4800" b="1">
              <a:solidFill>
                <a:schemeClr val="bg1"/>
              </a:solidFill>
              <a:latin typeface="Futura Md BT" panose="020B0602020204020303" pitchFamily="34" charset="0"/>
            </a:endParaRPr>
          </a:p>
        </p:txBody>
      </p:sp>
      <p:pic>
        <p:nvPicPr>
          <p:cNvPr id="11" name="Image 10">
            <a:extLst>
              <a:ext uri="{FF2B5EF4-FFF2-40B4-BE49-F238E27FC236}">
                <a16:creationId xmlns:a16="http://schemas.microsoft.com/office/drawing/2014/main" id="{F513E49C-A942-4A16-9468-465C0BB6CD01}"/>
              </a:ext>
            </a:extLst>
          </p:cNvPr>
          <p:cNvPicPr>
            <a:picLocks noChangeAspect="1"/>
          </p:cNvPicPr>
          <p:nvPr/>
        </p:nvPicPr>
        <p:blipFill>
          <a:blip r:embed="rId3"/>
          <a:stretch>
            <a:fillRect/>
          </a:stretch>
        </p:blipFill>
        <p:spPr>
          <a:xfrm>
            <a:off x="3285106" y="5705812"/>
            <a:ext cx="887424" cy="885825"/>
          </a:xfrm>
          <a:prstGeom prst="rect">
            <a:avLst/>
          </a:prstGeom>
        </p:spPr>
      </p:pic>
    </p:spTree>
    <p:extLst>
      <p:ext uri="{BB962C8B-B14F-4D97-AF65-F5344CB8AC3E}">
        <p14:creationId xmlns:p14="http://schemas.microsoft.com/office/powerpoint/2010/main" val="307763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582D177-B4A0-75DC-015E-9F6C7A63BCD4}"/>
              </a:ext>
            </a:extLst>
          </p:cNvPr>
          <p:cNvGraphicFramePr>
            <a:graphicFrameLocks noGrp="1"/>
          </p:cNvGraphicFramePr>
          <p:nvPr>
            <p:extLst>
              <p:ext uri="{D42A27DB-BD31-4B8C-83A1-F6EECF244321}">
                <p14:modId xmlns:p14="http://schemas.microsoft.com/office/powerpoint/2010/main" val="3503966924"/>
              </p:ext>
            </p:extLst>
          </p:nvPr>
        </p:nvGraphicFramePr>
        <p:xfrm>
          <a:off x="1893223" y="1595022"/>
          <a:ext cx="5142074" cy="3291840"/>
        </p:xfrm>
        <a:graphic>
          <a:graphicData uri="http://schemas.openxmlformats.org/drawingml/2006/table">
            <a:tbl>
              <a:tblPr firstRow="1" bandRow="1">
                <a:tableStyleId>{5C22544A-7EE6-4342-B048-85BDC9FD1C3A}</a:tableStyleId>
              </a:tblPr>
              <a:tblGrid>
                <a:gridCol w="5142074">
                  <a:extLst>
                    <a:ext uri="{9D8B030D-6E8A-4147-A177-3AD203B41FA5}">
                      <a16:colId xmlns:a16="http://schemas.microsoft.com/office/drawing/2014/main" val="643385845"/>
                    </a:ext>
                  </a:extLst>
                </a:gridCol>
              </a:tblGrid>
              <a:tr h="701040">
                <a:tc>
                  <a:txBody>
                    <a:bodyPr/>
                    <a:lstStyle/>
                    <a:p>
                      <a:r>
                        <a:rPr lang="fr-FR" dirty="0"/>
                        <a:t>Disposition</a:t>
                      </a:r>
                    </a:p>
                  </a:txBody>
                  <a:tcPr/>
                </a:tc>
                <a:extLst>
                  <a:ext uri="{0D108BD9-81ED-4DB2-BD59-A6C34878D82A}">
                    <a16:rowId xmlns:a16="http://schemas.microsoft.com/office/drawing/2014/main" val="3683664136"/>
                  </a:ext>
                </a:extLst>
              </a:tr>
              <a:tr h="701040">
                <a:tc>
                  <a:txBody>
                    <a:bodyPr/>
                    <a:lstStyle/>
                    <a:p>
                      <a:r>
                        <a:rPr lang="fr-FR"/>
                        <a:t>P</a:t>
                      </a:r>
                      <a:r>
                        <a:rPr lang="fr-FR">
                          <a:solidFill>
                            <a:schemeClr val="dk1"/>
                          </a:solidFill>
                          <a:effectLst/>
                          <a:latin typeface="+mn-lt"/>
                          <a:ea typeface="+mn-ea"/>
                          <a:cs typeface="+mn-cs"/>
                        </a:rPr>
                        <a:t>ossibilité de soumettre des offres mixtes complément de rémunération/ PPA</a:t>
                      </a:r>
                      <a:endParaRPr lang="fr-FR"/>
                    </a:p>
                  </a:txBody>
                  <a:tcPr/>
                </a:tc>
                <a:extLst>
                  <a:ext uri="{0D108BD9-81ED-4DB2-BD59-A6C34878D82A}">
                    <a16:rowId xmlns:a16="http://schemas.microsoft.com/office/drawing/2014/main" val="2775062497"/>
                  </a:ext>
                </a:extLst>
              </a:tr>
              <a:tr h="701040">
                <a:tc>
                  <a:txBody>
                    <a:bodyPr/>
                    <a:lstStyle/>
                    <a:p>
                      <a:r>
                        <a:rPr lang="fr-FR">
                          <a:solidFill>
                            <a:schemeClr val="dk1"/>
                          </a:solidFill>
                          <a:effectLst/>
                          <a:latin typeface="+mn-lt"/>
                          <a:ea typeface="+mn-ea"/>
                          <a:cs typeface="+mn-cs"/>
                        </a:rPr>
                        <a:t>Possibilité pour les pouvoirs adjudicateurs ou entités adjudicatrices de conclure des </a:t>
                      </a:r>
                      <a:r>
                        <a:rPr lang="fr-FR" err="1">
                          <a:solidFill>
                            <a:schemeClr val="dk1"/>
                          </a:solidFill>
                          <a:effectLst/>
                          <a:latin typeface="+mn-lt"/>
                          <a:ea typeface="+mn-ea"/>
                          <a:cs typeface="+mn-cs"/>
                        </a:rPr>
                        <a:t>PPAs</a:t>
                      </a:r>
                      <a:r>
                        <a:rPr lang="fr-FR">
                          <a:solidFill>
                            <a:schemeClr val="dk1"/>
                          </a:solidFill>
                          <a:effectLst/>
                          <a:latin typeface="+mn-lt"/>
                          <a:ea typeface="+mn-ea"/>
                          <a:cs typeface="+mn-cs"/>
                        </a:rPr>
                        <a:t> long terme</a:t>
                      </a:r>
                      <a:endParaRPr lang="fr-FR"/>
                    </a:p>
                  </a:txBody>
                  <a:tcPr/>
                </a:tc>
                <a:extLst>
                  <a:ext uri="{0D108BD9-81ED-4DB2-BD59-A6C34878D82A}">
                    <a16:rowId xmlns:a16="http://schemas.microsoft.com/office/drawing/2014/main" val="159090016"/>
                  </a:ext>
                </a:extLst>
              </a:tr>
              <a:tr h="701040">
                <a:tc>
                  <a:txBody>
                    <a:bodyPr/>
                    <a:lstStyle/>
                    <a:p>
                      <a:r>
                        <a:rPr lang="fr-FR" dirty="0">
                          <a:solidFill>
                            <a:schemeClr val="dk1"/>
                          </a:solidFill>
                          <a:effectLst/>
                          <a:latin typeface="+mn-lt"/>
                          <a:ea typeface="+mn-ea"/>
                          <a:cs typeface="+mn-cs"/>
                        </a:rPr>
                        <a:t>Autorisation administrative : les fournisseurs d’électricité ainsi que les producteurs d'électricité (à partir du 1er juillet 2023 doivent être titulaires d'une autorisation administrative</a:t>
                      </a:r>
                      <a:endParaRPr lang="fr-FR" dirty="0"/>
                    </a:p>
                  </a:txBody>
                  <a:tcPr/>
                </a:tc>
                <a:extLst>
                  <a:ext uri="{0D108BD9-81ED-4DB2-BD59-A6C34878D82A}">
                    <a16:rowId xmlns:a16="http://schemas.microsoft.com/office/drawing/2014/main" val="596141770"/>
                  </a:ext>
                </a:extLst>
              </a:tr>
            </a:tbl>
          </a:graphicData>
        </a:graphic>
      </p:graphicFrame>
      <p:sp>
        <p:nvSpPr>
          <p:cNvPr id="3" name="Text Placeholder 3">
            <a:extLst>
              <a:ext uri="{FF2B5EF4-FFF2-40B4-BE49-F238E27FC236}">
                <a16:creationId xmlns:a16="http://schemas.microsoft.com/office/drawing/2014/main" id="{86B70EB4-856A-F64B-7F97-395CFCE14CF7}"/>
              </a:ext>
            </a:extLst>
          </p:cNvPr>
          <p:cNvSpPr txBox="1">
            <a:spLocks/>
          </p:cNvSpPr>
          <p:nvPr/>
        </p:nvSpPr>
        <p:spPr>
          <a:xfrm>
            <a:off x="296663" y="126485"/>
            <a:ext cx="10515601" cy="420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dirty="0">
                <a:solidFill>
                  <a:srgbClr val="57B68C"/>
                </a:solidFill>
                <a:latin typeface="+mj-lt"/>
              </a:rPr>
              <a:t>Mesures transverses</a:t>
            </a:r>
          </a:p>
        </p:txBody>
      </p:sp>
      <p:pic>
        <p:nvPicPr>
          <p:cNvPr id="4" name="Image 5">
            <a:extLst>
              <a:ext uri="{FF2B5EF4-FFF2-40B4-BE49-F238E27FC236}">
                <a16:creationId xmlns:a16="http://schemas.microsoft.com/office/drawing/2014/main" id="{F71EA1D7-3F34-82A6-93C6-C9928E59F855}"/>
              </a:ext>
            </a:extLst>
          </p:cNvPr>
          <p:cNvPicPr>
            <a:picLocks noChangeAspect="1"/>
          </p:cNvPicPr>
          <p:nvPr/>
        </p:nvPicPr>
        <p:blipFill>
          <a:blip r:embed="rId3"/>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192226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582D177-B4A0-75DC-015E-9F6C7A63BCD4}"/>
              </a:ext>
            </a:extLst>
          </p:cNvPr>
          <p:cNvGraphicFramePr>
            <a:graphicFrameLocks noGrp="1"/>
          </p:cNvGraphicFramePr>
          <p:nvPr>
            <p:extLst>
              <p:ext uri="{D42A27DB-BD31-4B8C-83A1-F6EECF244321}">
                <p14:modId xmlns:p14="http://schemas.microsoft.com/office/powerpoint/2010/main" val="1490864653"/>
              </p:ext>
            </p:extLst>
          </p:nvPr>
        </p:nvGraphicFramePr>
        <p:xfrm>
          <a:off x="1084866" y="1203960"/>
          <a:ext cx="9346396" cy="4450080"/>
        </p:xfrm>
        <a:graphic>
          <a:graphicData uri="http://schemas.openxmlformats.org/drawingml/2006/table">
            <a:tbl>
              <a:tblPr firstRow="1" bandRow="1">
                <a:tableStyleId>{5C22544A-7EE6-4342-B048-85BDC9FD1C3A}</a:tableStyleId>
              </a:tblPr>
              <a:tblGrid>
                <a:gridCol w="7154031">
                  <a:extLst>
                    <a:ext uri="{9D8B030D-6E8A-4147-A177-3AD203B41FA5}">
                      <a16:colId xmlns:a16="http://schemas.microsoft.com/office/drawing/2014/main" val="643385845"/>
                    </a:ext>
                  </a:extLst>
                </a:gridCol>
                <a:gridCol w="2192365">
                  <a:extLst>
                    <a:ext uri="{9D8B030D-6E8A-4147-A177-3AD203B41FA5}">
                      <a16:colId xmlns:a16="http://schemas.microsoft.com/office/drawing/2014/main" val="3848174787"/>
                    </a:ext>
                  </a:extLst>
                </a:gridCol>
              </a:tblGrid>
              <a:tr h="701040">
                <a:tc>
                  <a:txBody>
                    <a:bodyPr/>
                    <a:lstStyle/>
                    <a:p>
                      <a:r>
                        <a:rPr lang="fr-FR"/>
                        <a:t>Disposition</a:t>
                      </a:r>
                    </a:p>
                  </a:txBody>
                  <a:tcPr/>
                </a:tc>
                <a:tc>
                  <a:txBody>
                    <a:bodyPr/>
                    <a:lstStyle/>
                    <a:p>
                      <a:r>
                        <a:rPr lang="fr-FR"/>
                        <a:t>Date d’application</a:t>
                      </a:r>
                    </a:p>
                  </a:txBody>
                  <a:tcPr/>
                </a:tc>
                <a:extLst>
                  <a:ext uri="{0D108BD9-81ED-4DB2-BD59-A6C34878D82A}">
                    <a16:rowId xmlns:a16="http://schemas.microsoft.com/office/drawing/2014/main" val="3683664136"/>
                  </a:ext>
                </a:extLst>
              </a:tr>
              <a:tr h="701040">
                <a:tc>
                  <a:txBody>
                    <a:bodyPr/>
                    <a:lstStyle/>
                    <a:p>
                      <a:r>
                        <a:rPr lang="fr-FR" b="1"/>
                        <a:t>Participatif</a:t>
                      </a:r>
                      <a:r>
                        <a:rPr lang="fr-FR"/>
                        <a:t>: </a:t>
                      </a:r>
                      <a:r>
                        <a:rPr lang="fr-FR">
                          <a:solidFill>
                            <a:schemeClr val="dk1"/>
                          </a:solidFill>
                          <a:effectLst/>
                          <a:latin typeface="+mn-lt"/>
                          <a:ea typeface="+mn-ea"/>
                          <a:cs typeface="+mn-cs"/>
                        </a:rPr>
                        <a:t>obligation pour le porteur de projet d’</a:t>
                      </a:r>
                      <a:r>
                        <a:rPr lang="fr-FR" err="1">
                          <a:solidFill>
                            <a:schemeClr val="dk1"/>
                          </a:solidFill>
                          <a:effectLst/>
                          <a:latin typeface="+mn-lt"/>
                          <a:ea typeface="+mn-ea"/>
                          <a:cs typeface="+mn-cs"/>
                        </a:rPr>
                        <a:t>EnR</a:t>
                      </a:r>
                      <a:r>
                        <a:rPr lang="fr-FR">
                          <a:solidFill>
                            <a:schemeClr val="dk1"/>
                          </a:solidFill>
                          <a:effectLst/>
                          <a:latin typeface="+mn-lt"/>
                          <a:ea typeface="+mn-ea"/>
                          <a:cs typeface="+mn-cs"/>
                        </a:rPr>
                        <a:t> de proposer à la commune/EPCI d’implantation une participation au capital de la société ((i) lors de la constitution de la société ou (ii) de l’ouverture du capital de celle-ci)</a:t>
                      </a:r>
                      <a:endParaRPr lang="fr-FR"/>
                    </a:p>
                  </a:txBody>
                  <a:tcPr/>
                </a:tc>
                <a:tc>
                  <a:txBody>
                    <a:bodyPr/>
                    <a:lstStyle/>
                    <a:p>
                      <a:endParaRPr lang="fr-FR"/>
                    </a:p>
                  </a:txBody>
                  <a:tcPr/>
                </a:tc>
                <a:extLst>
                  <a:ext uri="{0D108BD9-81ED-4DB2-BD59-A6C34878D82A}">
                    <a16:rowId xmlns:a16="http://schemas.microsoft.com/office/drawing/2014/main" val="2775062497"/>
                  </a:ext>
                </a:extLst>
              </a:tr>
              <a:tr h="701040">
                <a:tc>
                  <a:txBody>
                    <a:bodyPr/>
                    <a:lstStyle/>
                    <a:p>
                      <a:r>
                        <a:rPr lang="fr-FR" b="1"/>
                        <a:t>Mesures d’accompagnement: </a:t>
                      </a:r>
                      <a:r>
                        <a:rPr lang="fr-FR"/>
                        <a:t>le lauréat d’appel d’offres [filières électriques + gaz renouvelables] devra financer à la fois :</a:t>
                      </a:r>
                    </a:p>
                    <a:p>
                      <a:r>
                        <a:rPr lang="fr-FR"/>
                        <a:t>• Des projets portés par la commune ou l’EPCI « en faveur de la transition énergétique, de la sauvegarde ou de la protection de la biodiversité ou de l’adaptation au changement climatique, tels que la rénovation énergétique, l’efficacité énergétique, la mobilité la moins consommatrice et la moins polluante ou des mesures en faveur des ménages afin de lutter contre la précarité énergétique » ;</a:t>
                      </a:r>
                    </a:p>
                    <a:p>
                      <a:r>
                        <a:rPr lang="fr-FR"/>
                        <a:t>• Des projets de protection ou de sauvegarde de la biodiversité.</a:t>
                      </a:r>
                    </a:p>
                  </a:txBody>
                  <a:tcPr/>
                </a:tc>
                <a:tc>
                  <a:txBody>
                    <a:bodyPr/>
                    <a:lstStyle/>
                    <a:p>
                      <a:r>
                        <a:rPr lang="fr-FR" dirty="0"/>
                        <a:t>Le montant de ces contributions via un fonds  ne peut être inférieur à un seuil fixé par le même décret.</a:t>
                      </a:r>
                    </a:p>
                    <a:p>
                      <a:r>
                        <a:rPr lang="fr-FR" dirty="0">
                          <a:solidFill>
                            <a:schemeClr val="dk1"/>
                          </a:solidFill>
                          <a:effectLst/>
                          <a:latin typeface="+mn-lt"/>
                          <a:ea typeface="+mn-ea"/>
                          <a:cs typeface="+mn-cs"/>
                        </a:rPr>
                        <a:t>Versement via l’OFB possible</a:t>
                      </a:r>
                      <a:endParaRPr lang="fr-FR" dirty="0"/>
                    </a:p>
                  </a:txBody>
                  <a:tcPr/>
                </a:tc>
                <a:extLst>
                  <a:ext uri="{0D108BD9-81ED-4DB2-BD59-A6C34878D82A}">
                    <a16:rowId xmlns:a16="http://schemas.microsoft.com/office/drawing/2014/main" val="159090016"/>
                  </a:ext>
                </a:extLst>
              </a:tr>
            </a:tbl>
          </a:graphicData>
        </a:graphic>
      </p:graphicFrame>
      <p:sp>
        <p:nvSpPr>
          <p:cNvPr id="3" name="Text Placeholder 3">
            <a:extLst>
              <a:ext uri="{FF2B5EF4-FFF2-40B4-BE49-F238E27FC236}">
                <a16:creationId xmlns:a16="http://schemas.microsoft.com/office/drawing/2014/main" id="{389A0200-ABCF-EAE7-6D3D-16EAEA7E7EF4}"/>
              </a:ext>
            </a:extLst>
          </p:cNvPr>
          <p:cNvSpPr txBox="1">
            <a:spLocks/>
          </p:cNvSpPr>
          <p:nvPr/>
        </p:nvSpPr>
        <p:spPr>
          <a:xfrm>
            <a:off x="296663" y="286283"/>
            <a:ext cx="10515601" cy="420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dirty="0">
                <a:solidFill>
                  <a:srgbClr val="57B68C"/>
                </a:solidFill>
                <a:latin typeface="+mj-lt"/>
              </a:rPr>
              <a:t>Mesures transverses</a:t>
            </a:r>
          </a:p>
        </p:txBody>
      </p:sp>
      <p:pic>
        <p:nvPicPr>
          <p:cNvPr id="4" name="Image 5">
            <a:extLst>
              <a:ext uri="{FF2B5EF4-FFF2-40B4-BE49-F238E27FC236}">
                <a16:creationId xmlns:a16="http://schemas.microsoft.com/office/drawing/2014/main" id="{D26C6E94-5C15-B13C-2BA6-D0F69E688A99}"/>
              </a:ext>
            </a:extLst>
          </p:cNvPr>
          <p:cNvPicPr>
            <a:picLocks noChangeAspect="1"/>
          </p:cNvPicPr>
          <p:nvPr/>
        </p:nvPicPr>
        <p:blipFill>
          <a:blip r:embed="rId2"/>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18947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3E59B81-37AA-ACC1-C7DA-EF3EECF36E41}"/>
              </a:ext>
            </a:extLst>
          </p:cNvPr>
          <p:cNvGraphicFramePr>
            <a:graphicFrameLocks noGrp="1"/>
          </p:cNvGraphicFramePr>
          <p:nvPr>
            <p:extLst>
              <p:ext uri="{D42A27DB-BD31-4B8C-83A1-F6EECF244321}">
                <p14:modId xmlns:p14="http://schemas.microsoft.com/office/powerpoint/2010/main" val="3925195382"/>
              </p:ext>
            </p:extLst>
          </p:nvPr>
        </p:nvGraphicFramePr>
        <p:xfrm>
          <a:off x="905358" y="1447060"/>
          <a:ext cx="9738967" cy="3573115"/>
        </p:xfrm>
        <a:graphic>
          <a:graphicData uri="http://schemas.openxmlformats.org/drawingml/2006/table">
            <a:tbl>
              <a:tblPr firstRow="1" bandRow="1">
                <a:tableStyleId>{5C22544A-7EE6-4342-B048-85BDC9FD1C3A}</a:tableStyleId>
              </a:tblPr>
              <a:tblGrid>
                <a:gridCol w="9738967">
                  <a:extLst>
                    <a:ext uri="{9D8B030D-6E8A-4147-A177-3AD203B41FA5}">
                      <a16:colId xmlns:a16="http://schemas.microsoft.com/office/drawing/2014/main" val="643385845"/>
                    </a:ext>
                  </a:extLst>
                </a:gridCol>
              </a:tblGrid>
              <a:tr h="647035">
                <a:tc>
                  <a:txBody>
                    <a:bodyPr/>
                    <a:lstStyle/>
                    <a:p>
                      <a:pPr algn="ctr"/>
                      <a:r>
                        <a:rPr lang="fr-FR" dirty="0"/>
                        <a:t>Disposition</a:t>
                      </a:r>
                    </a:p>
                  </a:txBody>
                  <a:tcPr/>
                </a:tc>
                <a:extLst>
                  <a:ext uri="{0D108BD9-81ED-4DB2-BD59-A6C34878D82A}">
                    <a16:rowId xmlns:a16="http://schemas.microsoft.com/office/drawing/2014/main" val="3683664136"/>
                  </a:ext>
                </a:extLst>
              </a:tr>
              <a:tr h="701040">
                <a:tc>
                  <a:txBody>
                    <a:bodyPr/>
                    <a:lstStyle/>
                    <a:p>
                      <a:r>
                        <a:rPr lang="fr-FR" b="1">
                          <a:solidFill>
                            <a:schemeClr val="dk1"/>
                          </a:solidFill>
                          <a:effectLst/>
                          <a:latin typeface="+mn-lt"/>
                          <a:ea typeface="+mn-ea"/>
                          <a:cs typeface="+mn-cs"/>
                        </a:rPr>
                        <a:t>Autorisation environnementale / éolien terrestre</a:t>
                      </a:r>
                    </a:p>
                    <a:p>
                      <a:endParaRPr lang="fr-FR">
                        <a:solidFill>
                          <a:schemeClr val="dk1"/>
                        </a:solidFill>
                        <a:effectLst/>
                        <a:latin typeface="+mn-lt"/>
                        <a:ea typeface="+mn-ea"/>
                        <a:cs typeface="+mn-cs"/>
                      </a:endParaRPr>
                    </a:p>
                    <a:p>
                      <a:r>
                        <a:rPr lang="fr-FR">
                          <a:solidFill>
                            <a:schemeClr val="dk1"/>
                          </a:solidFill>
                          <a:effectLst/>
                          <a:latin typeface="+mn-lt"/>
                          <a:ea typeface="+mn-ea"/>
                          <a:cs typeface="+mn-cs"/>
                        </a:rPr>
                        <a:t>Nouveaux critères d’attribution d’une autorisation environnementale/</a:t>
                      </a:r>
                      <a:br>
                        <a:rPr lang="fr-FR"/>
                      </a:br>
                      <a:r>
                        <a:rPr lang="fr-FR">
                          <a:solidFill>
                            <a:schemeClr val="dk1"/>
                          </a:solidFill>
                          <a:effectLst/>
                          <a:latin typeface="+mn-lt"/>
                          <a:ea typeface="+mn-ea"/>
                          <a:cs typeface="+mn-cs"/>
                        </a:rPr>
                        <a:t>- Celle-ci doit tenir compte : du nombre d’installations déjà existantes dans le territoire concerné et des effets de saturation</a:t>
                      </a:r>
                      <a:br>
                        <a:rPr lang="fr-FR"/>
                      </a:br>
                      <a:r>
                        <a:rPr lang="fr-FR">
                          <a:solidFill>
                            <a:schemeClr val="dk1"/>
                          </a:solidFill>
                          <a:effectLst/>
                          <a:latin typeface="+mn-lt"/>
                          <a:ea typeface="+mn-ea"/>
                          <a:cs typeface="+mn-cs"/>
                        </a:rPr>
                        <a:t>visuelle dans le paysage.</a:t>
                      </a:r>
                    </a:p>
                    <a:p>
                      <a:r>
                        <a:rPr lang="fr-FR">
                          <a:solidFill>
                            <a:schemeClr val="dk1"/>
                          </a:solidFill>
                          <a:effectLst/>
                          <a:latin typeface="+mn-lt"/>
                          <a:ea typeface="+mn-ea"/>
                          <a:cs typeface="+mn-cs"/>
                        </a:rPr>
                        <a:t>- La nécessité de diversifier les sources de production d’</a:t>
                      </a:r>
                      <a:r>
                        <a:rPr lang="fr-FR" err="1">
                          <a:solidFill>
                            <a:schemeClr val="dk1"/>
                          </a:solidFill>
                          <a:effectLst/>
                          <a:latin typeface="+mn-lt"/>
                          <a:ea typeface="+mn-ea"/>
                          <a:cs typeface="+mn-cs"/>
                        </a:rPr>
                        <a:t>EnR</a:t>
                      </a:r>
                      <a:r>
                        <a:rPr lang="fr-FR">
                          <a:solidFill>
                            <a:schemeClr val="dk1"/>
                          </a:solidFill>
                          <a:effectLst/>
                          <a:latin typeface="+mn-lt"/>
                          <a:ea typeface="+mn-ea"/>
                          <a:cs typeface="+mn-cs"/>
                        </a:rPr>
                        <a:t> a été supprimée des critères en CMP</a:t>
                      </a:r>
                      <a:endParaRPr lang="fr-FR"/>
                    </a:p>
                  </a:txBody>
                  <a:tcPr/>
                </a:tc>
                <a:extLst>
                  <a:ext uri="{0D108BD9-81ED-4DB2-BD59-A6C34878D82A}">
                    <a16:rowId xmlns:a16="http://schemas.microsoft.com/office/drawing/2014/main" val="2775062497"/>
                  </a:ext>
                </a:extLst>
              </a:tr>
              <a:tr h="701040">
                <a:tc>
                  <a:txBody>
                    <a:bodyPr/>
                    <a:lstStyle/>
                    <a:p>
                      <a:r>
                        <a:rPr lang="fr-FR" b="1" dirty="0"/>
                        <a:t>Garanties financières /éolien terrestre:</a:t>
                      </a:r>
                      <a:r>
                        <a:rPr lang="fr-FR" b="0" dirty="0"/>
                        <a:t> l</a:t>
                      </a:r>
                      <a:r>
                        <a:rPr lang="fr-FR" b="0" dirty="0">
                          <a:solidFill>
                            <a:schemeClr val="dk1"/>
                          </a:solidFill>
                          <a:effectLst/>
                          <a:latin typeface="+mn-lt"/>
                          <a:ea typeface="+mn-ea"/>
                          <a:cs typeface="+mn-cs"/>
                        </a:rPr>
                        <a:t>e </a:t>
                      </a:r>
                      <a:r>
                        <a:rPr lang="fr-FR" dirty="0">
                          <a:solidFill>
                            <a:schemeClr val="dk1"/>
                          </a:solidFill>
                          <a:effectLst/>
                          <a:latin typeface="+mn-lt"/>
                          <a:ea typeface="+mn-ea"/>
                          <a:cs typeface="+mn-cs"/>
                        </a:rPr>
                        <a:t>montant des garanties financières est réévalué périodiquement, en tenant compte notamment</a:t>
                      </a:r>
                      <a:br>
                        <a:rPr lang="fr-FR" dirty="0"/>
                      </a:br>
                      <a:r>
                        <a:rPr lang="fr-FR" dirty="0">
                          <a:solidFill>
                            <a:schemeClr val="dk1"/>
                          </a:solidFill>
                          <a:effectLst/>
                          <a:latin typeface="+mn-lt"/>
                          <a:ea typeface="+mn-ea"/>
                          <a:cs typeface="+mn-cs"/>
                        </a:rPr>
                        <a:t>de l’inflation.</a:t>
                      </a:r>
                      <a:endParaRPr lang="fr-FR" dirty="0"/>
                    </a:p>
                  </a:txBody>
                  <a:tcPr/>
                </a:tc>
                <a:extLst>
                  <a:ext uri="{0D108BD9-81ED-4DB2-BD59-A6C34878D82A}">
                    <a16:rowId xmlns:a16="http://schemas.microsoft.com/office/drawing/2014/main" val="159090016"/>
                  </a:ext>
                </a:extLst>
              </a:tr>
            </a:tbl>
          </a:graphicData>
        </a:graphic>
      </p:graphicFrame>
      <p:sp>
        <p:nvSpPr>
          <p:cNvPr id="2" name="Text Placeholder 3">
            <a:extLst>
              <a:ext uri="{FF2B5EF4-FFF2-40B4-BE49-F238E27FC236}">
                <a16:creationId xmlns:a16="http://schemas.microsoft.com/office/drawing/2014/main" id="{0810760F-5B0E-554F-02EC-F252403DA989}"/>
              </a:ext>
            </a:extLst>
          </p:cNvPr>
          <p:cNvSpPr txBox="1">
            <a:spLocks/>
          </p:cNvSpPr>
          <p:nvPr/>
        </p:nvSpPr>
        <p:spPr>
          <a:xfrm>
            <a:off x="296663" y="126485"/>
            <a:ext cx="10515601" cy="420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dirty="0">
                <a:solidFill>
                  <a:srgbClr val="57B68C"/>
                </a:solidFill>
                <a:latin typeface="+mj-lt"/>
              </a:rPr>
              <a:t>Eolien terrestre</a:t>
            </a:r>
          </a:p>
        </p:txBody>
      </p:sp>
      <p:pic>
        <p:nvPicPr>
          <p:cNvPr id="4" name="Image 5">
            <a:extLst>
              <a:ext uri="{FF2B5EF4-FFF2-40B4-BE49-F238E27FC236}">
                <a16:creationId xmlns:a16="http://schemas.microsoft.com/office/drawing/2014/main" id="{5C2D4FE4-E3A4-4DEB-F22B-53262175D6A0}"/>
              </a:ext>
            </a:extLst>
          </p:cNvPr>
          <p:cNvPicPr>
            <a:picLocks noChangeAspect="1"/>
          </p:cNvPicPr>
          <p:nvPr/>
        </p:nvPicPr>
        <p:blipFill>
          <a:blip r:embed="rId3"/>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253413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1"/>
            <a:ext cx="12192000" cy="6858001"/>
          </a:xfrm>
          <a:prstGeom prst="rect">
            <a:avLst/>
          </a:prstGeom>
        </p:spPr>
      </p:pic>
      <p:sp>
        <p:nvSpPr>
          <p:cNvPr id="10" name="Rectangle 9"/>
          <p:cNvSpPr/>
          <p:nvPr/>
        </p:nvSpPr>
        <p:spPr>
          <a:xfrm>
            <a:off x="0" y="-1"/>
            <a:ext cx="7240772" cy="6858000"/>
          </a:xfrm>
          <a:prstGeom prst="rect">
            <a:avLst/>
          </a:prstGeom>
          <a:solidFill>
            <a:srgbClr val="0B4987">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56489" y="274289"/>
            <a:ext cx="7084283" cy="2923877"/>
          </a:xfrm>
          <a:prstGeom prst="rect">
            <a:avLst/>
          </a:prstGeom>
          <a:noFill/>
        </p:spPr>
        <p:txBody>
          <a:bodyPr wrap="square" rtlCol="0">
            <a:spAutoFit/>
          </a:bodyPr>
          <a:lstStyle/>
          <a:p>
            <a:pPr algn="ctr"/>
            <a:r>
              <a:rPr lang="fr-FR" sz="2800" b="1" dirty="0">
                <a:solidFill>
                  <a:schemeClr val="bg1"/>
                </a:solidFill>
                <a:latin typeface="Futura Md BT" panose="020B0602020204020303" pitchFamily="34" charset="0"/>
              </a:rPr>
              <a:t>SOMMAIRE</a:t>
            </a:r>
          </a:p>
          <a:p>
            <a:pPr algn="ctr"/>
            <a:endParaRPr lang="fr-FR" sz="2800" b="1"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1/ Présentation « dérogation espèces protégées » / Maître GOSSEMENT (45 min) suivie d’un Q&amp;A (15 min)</a:t>
            </a:r>
          </a:p>
          <a:p>
            <a:endParaRPr lang="fr-FR" sz="2000"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2/ Revue d’actualités (15 min)</a:t>
            </a:r>
          </a:p>
          <a:p>
            <a:pPr algn="ctr"/>
            <a:endParaRPr lang="fr-FR" sz="4800" b="1" dirty="0">
              <a:solidFill>
                <a:schemeClr val="bg1"/>
              </a:solidFill>
              <a:latin typeface="Futura Md BT" panose="020B0602020204020303" pitchFamily="34" charset="0"/>
            </a:endParaRPr>
          </a:p>
        </p:txBody>
      </p:sp>
      <p:pic>
        <p:nvPicPr>
          <p:cNvPr id="6" name="Image 5">
            <a:extLst>
              <a:ext uri="{FF2B5EF4-FFF2-40B4-BE49-F238E27FC236}">
                <a16:creationId xmlns:a16="http://schemas.microsoft.com/office/drawing/2014/main" id="{4B94AD90-B7B4-4058-8F96-BB835B74546A}"/>
              </a:ext>
            </a:extLst>
          </p:cNvPr>
          <p:cNvPicPr>
            <a:picLocks noChangeAspect="1"/>
          </p:cNvPicPr>
          <p:nvPr/>
        </p:nvPicPr>
        <p:blipFill>
          <a:blip r:embed="rId4"/>
          <a:stretch>
            <a:fillRect/>
          </a:stretch>
        </p:blipFill>
        <p:spPr>
          <a:xfrm>
            <a:off x="3155566" y="5792889"/>
            <a:ext cx="929640" cy="927965"/>
          </a:xfrm>
          <a:prstGeom prst="rect">
            <a:avLst/>
          </a:prstGeom>
        </p:spPr>
      </p:pic>
    </p:spTree>
    <p:extLst>
      <p:ext uri="{BB962C8B-B14F-4D97-AF65-F5344CB8AC3E}">
        <p14:creationId xmlns:p14="http://schemas.microsoft.com/office/powerpoint/2010/main" val="404754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488176"/>
          </a:xfrm>
        </p:spPr>
        <p:txBody>
          <a:bodyPr>
            <a:normAutofit/>
          </a:bodyPr>
          <a:lstStyle/>
          <a:p>
            <a:r>
              <a:rPr lang="fr-FR"/>
              <a:t>1/ Présentation « dérogation espèces protégées » / Maître GOSSEMENT </a:t>
            </a:r>
          </a:p>
        </p:txBody>
      </p:sp>
      <p:pic>
        <p:nvPicPr>
          <p:cNvPr id="9" name="Picture 8">
            <a:extLst>
              <a:ext uri="{FF2B5EF4-FFF2-40B4-BE49-F238E27FC236}">
                <a16:creationId xmlns:a16="http://schemas.microsoft.com/office/drawing/2014/main" id="{127F3E46-600B-4308-A8F9-E5470997A00A}"/>
              </a:ext>
            </a:extLst>
          </p:cNvPr>
          <p:cNvPicPr>
            <a:picLocks noChangeAspect="1"/>
          </p:cNvPicPr>
          <p:nvPr/>
        </p:nvPicPr>
        <p:blipFill>
          <a:blip r:embed="rId2"/>
          <a:stretch>
            <a:fillRect/>
          </a:stretch>
        </p:blipFill>
        <p:spPr>
          <a:xfrm>
            <a:off x="3680058" y="2491197"/>
            <a:ext cx="3996218" cy="2659302"/>
          </a:xfrm>
          <a:prstGeom prst="rect">
            <a:avLst/>
          </a:prstGeom>
        </p:spPr>
      </p:pic>
      <p:pic>
        <p:nvPicPr>
          <p:cNvPr id="3" name="Image 5">
            <a:extLst>
              <a:ext uri="{FF2B5EF4-FFF2-40B4-BE49-F238E27FC236}">
                <a16:creationId xmlns:a16="http://schemas.microsoft.com/office/drawing/2014/main" id="{97BBBC9B-2476-FED5-27A5-EF02C937BF3F}"/>
              </a:ext>
            </a:extLst>
          </p:cNvPr>
          <p:cNvPicPr>
            <a:picLocks noChangeAspect="1"/>
          </p:cNvPicPr>
          <p:nvPr/>
        </p:nvPicPr>
        <p:blipFill>
          <a:blip r:embed="rId3"/>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54717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a:t>2/ Actualités multi-secteurs</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609600" y="1577341"/>
            <a:ext cx="10972800" cy="4864534"/>
          </a:xfrm>
        </p:spPr>
        <p:txBody>
          <a:bodyPr>
            <a:normAutofit fontScale="55000" lnSpcReduction="20000"/>
          </a:bodyPr>
          <a:lstStyle/>
          <a:p>
            <a:pPr marL="0" indent="0">
              <a:buNone/>
            </a:pPr>
            <a:r>
              <a:rPr lang="fr-FR" b="1"/>
              <a:t>Côté Réseaux </a:t>
            </a:r>
            <a:r>
              <a:rPr lang="fr-FR"/>
              <a:t>: </a:t>
            </a:r>
            <a:br>
              <a:rPr lang="fr-FR"/>
            </a:br>
            <a:br>
              <a:rPr lang="fr-FR"/>
            </a:br>
            <a:r>
              <a:rPr lang="fr-FR"/>
              <a:t>⚡️ RTE a publié son bilan électrique 2022, pour une année atypique dans la production d’électricité en France et une crise énergétique inédite depuis les pics pétroliers des années 70. En 2022, la production d’électricité en France a été la plus faible depuis 30 ans.</a:t>
            </a:r>
            <a:br>
              <a:rPr lang="fr-FR"/>
            </a:br>
            <a:r>
              <a:rPr lang="fr-FR"/>
              <a:t>LE BILAN 👉  </a:t>
            </a:r>
            <a:r>
              <a:rPr lang="fr-FR">
                <a:hlinkClick r:id="rId2"/>
              </a:rPr>
              <a:t>https://lnkd.in/ecdWAnwG</a:t>
            </a:r>
            <a:br>
              <a:rPr lang="fr-FR"/>
            </a:br>
            <a:br>
              <a:rPr lang="fr-FR"/>
            </a:br>
            <a:r>
              <a:rPr lang="fr-FR" b="1"/>
              <a:t>Côté Commission de Régulation de l’Energie :</a:t>
            </a:r>
            <a:br>
              <a:rPr lang="fr-FR"/>
            </a:br>
            <a:br>
              <a:rPr lang="fr-FR"/>
            </a:br>
            <a:r>
              <a:rPr lang="fr-FR"/>
              <a:t>⚡️ La contribution de la CRE à la consultation de la Commission européenne sur la réforme du marché de l’électricité. Cette consultation publique s’est terminée le 13 février, et la Commission européenne devrait présenter un premier projet de réforme le 14 mars. </a:t>
            </a:r>
            <a:br>
              <a:rPr lang="fr-FR"/>
            </a:br>
            <a:r>
              <a:rPr lang="fr-FR"/>
              <a:t>LA REPONSE DE LA CRE 👉 </a:t>
            </a:r>
            <a:r>
              <a:rPr lang="fr-FR">
                <a:hlinkClick r:id="rId3"/>
              </a:rPr>
              <a:t>https://lnkd.in/g28FtwpZ</a:t>
            </a:r>
            <a:br>
              <a:rPr lang="fr-FR"/>
            </a:br>
            <a:br>
              <a:rPr lang="fr-FR"/>
            </a:br>
            <a:r>
              <a:rPr lang="fr-FR" b="1"/>
              <a:t>Côté statistiques annuelles :</a:t>
            </a:r>
            <a:br>
              <a:rPr lang="fr-FR"/>
            </a:br>
            <a:br>
              <a:rPr lang="fr-FR"/>
            </a:br>
            <a:r>
              <a:rPr lang="fr-FR"/>
              <a:t>📈  L’Agence internationale de l’énergie a publié son rapport annuel sur les marchés de l’électricité au niveau mondial. Celui-ci analyse les tendances, les récentes politiques publiques et les développements attendus par région du monde. </a:t>
            </a:r>
            <a:br>
              <a:rPr lang="fr-FR"/>
            </a:br>
            <a:r>
              <a:rPr lang="fr-FR"/>
              <a:t>LE RAPPORT 👉 </a:t>
            </a:r>
            <a:r>
              <a:rPr lang="fr-FR">
                <a:hlinkClick r:id="rId4"/>
              </a:rPr>
              <a:t>https://lnkd.in/gcji27-r</a:t>
            </a:r>
            <a:endParaRPr lang="fr-FR"/>
          </a:p>
          <a:p>
            <a:pPr marL="0" indent="0">
              <a:buNone/>
            </a:pPr>
            <a:endParaRPr lang="fr-FR"/>
          </a:p>
          <a:p>
            <a:pPr marL="0" indent="0">
              <a:buNone/>
            </a:pPr>
            <a:r>
              <a:rPr lang="fr-FR"/>
              <a:t>Suivez Avenirs Energétiques!</a:t>
            </a:r>
          </a:p>
          <a:p>
            <a:pPr marL="0" indent="0">
              <a:buNone/>
            </a:pPr>
            <a:endParaRPr lang="fr-FR"/>
          </a:p>
          <a:p>
            <a:pPr marL="0" indent="0">
              <a:buNone/>
            </a:pPr>
            <a:r>
              <a:rPr lang="fr-FR"/>
              <a:t>https://www.linkedin.com/feed/update/urn:li:activity:7032387553324331009</a:t>
            </a:r>
          </a:p>
          <a:p>
            <a:pPr marL="0" indent="0">
              <a:buNone/>
            </a:pPr>
            <a:endParaRPr lang="fr-F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5"/>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240161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a:t>2/ Actualités EnR</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609600" y="1577341"/>
            <a:ext cx="10972800" cy="3464442"/>
          </a:xfrm>
        </p:spPr>
        <p:txBody>
          <a:bodyPr>
            <a:normAutofit fontScale="47500" lnSpcReduction="20000"/>
          </a:bodyPr>
          <a:lstStyle/>
          <a:p>
            <a:pPr marL="0" indent="0">
              <a:buNone/>
            </a:pPr>
            <a:r>
              <a:rPr lang="fr-FR"/>
              <a:t>Solaire:  </a:t>
            </a:r>
            <a:r>
              <a:rPr lang="fr-FR" b="1"/>
              <a:t>Révision des contrats et tarifs d’achat solaire : le Conseil d’Etat valide le principe et la procédure de révision (décret) mais annule l’arrêté qui fixe le niveau de réduction pour défaut de notification auprès de la Commission (Conseil d'Etat, 27 janvier 2023, n°458991)</a:t>
            </a:r>
          </a:p>
          <a:p>
            <a:pPr marL="0" indent="0">
              <a:buNone/>
            </a:pPr>
            <a:endParaRPr lang="fr-FR" b="1"/>
          </a:p>
          <a:p>
            <a:pPr marL="0" indent="0">
              <a:buNone/>
            </a:pPr>
            <a:r>
              <a:rPr lang="fr-FR"/>
              <a:t>1. L'article 225 de la loi de finances pour 2021 a prévu que le tarif d'achat de l'électricité produite par les installations d'une puissance crête de plus de 250 kilowatts utilisant l'énergie radiative du soleil est réduit, pour les contrats conclus en application des arrêtés tarifaires de 2006 et 2010. Le Conseil constitutionnel a déclaré cet article 225 conforme à la Constitution (Décision n°2020-813 DC du 28 décembre 2020).</a:t>
            </a:r>
          </a:p>
          <a:p>
            <a:pPr marL="0" indent="0">
              <a:buNone/>
            </a:pPr>
            <a:r>
              <a:rPr lang="fr-FR"/>
              <a:t>2. Le décret n°2021-1385 et l'arrêté du 26 octobre 2021 ont été pris en application de l'article 225 de la loi de finances pour 2021. Par une ordonnance du 23 décembre 2021, le Conseil d'Etat a rejeté le recours en référé-suspension dirigé contre ces actes administratifs (cf. CE, 23 décembre 2021, n°458989).</a:t>
            </a:r>
          </a:p>
          <a:p>
            <a:pPr marL="0" indent="0">
              <a:buNone/>
            </a:pPr>
            <a:r>
              <a:rPr lang="fr-FR"/>
              <a:t>3. Par une décision n°458991 du 27 janvier 2023, le Conseil d'Etat a constaté la légalité du décret du 26 octobre 2021 et a ainsi validé le principe et la procédure de révision initiée par celui-ci. Il a en revanche annulé l'arrêté dès lors qu'il constituait une nouvelle aide au sens du droit européen qui n'avait pas été notifiée à la Commission.</a:t>
            </a:r>
          </a:p>
          <a:p>
            <a:pPr marL="0" indent="0">
              <a:buNone/>
            </a:pPr>
            <a:endParaRPr lang="fr-FR"/>
          </a:p>
          <a:p>
            <a:pPr marL="0" indent="0">
              <a:buNone/>
            </a:pPr>
            <a:r>
              <a:rPr lang="fr-FR"/>
              <a:t>https://blog.gossement-avocats.com/blog/environnement/revision-des-contrats-et-tarifs-d-achat-solaire-le-conseil-d-etat-valide-le-principe-et-la-procedure-de-revision-decret-mais-annule-l-arrete-qui-fixe-le-niveau-de-reduction-pour-defaut-de-notification-aupres-de-la-commission</a:t>
            </a:r>
          </a:p>
          <a:p>
            <a:pPr marL="0" indent="0">
              <a:buNone/>
            </a:pPr>
            <a:endParaRPr lang="fr-FR"/>
          </a:p>
          <a:p>
            <a:pPr marL="0" indent="0">
              <a:buNone/>
            </a:pPr>
            <a:endParaRPr lang="fr-FR"/>
          </a:p>
          <a:p>
            <a:pPr marL="0" indent="0">
              <a:buNone/>
            </a:pPr>
            <a:endParaRPr lang="fr-FR"/>
          </a:p>
          <a:p>
            <a:pPr marL="0" indent="0">
              <a:buNone/>
            </a:pPr>
            <a:endParaRPr lang="fr-FR"/>
          </a:p>
        </p:txBody>
      </p:sp>
      <p:sp>
        <p:nvSpPr>
          <p:cNvPr id="4" name="Text Placeholder 3">
            <a:extLst>
              <a:ext uri="{FF2B5EF4-FFF2-40B4-BE49-F238E27FC236}">
                <a16:creationId xmlns:a16="http://schemas.microsoft.com/office/drawing/2014/main" id="{00126F7A-AEC0-CF68-2BDB-8CAA26DF4D96}"/>
              </a:ext>
            </a:extLst>
          </p:cNvPr>
          <p:cNvSpPr>
            <a:spLocks noGrp="1"/>
          </p:cNvSpPr>
          <p:nvPr>
            <p:ph type="body" idx="13"/>
          </p:nvPr>
        </p:nvSpPr>
        <p:spPr/>
        <p:txBody>
          <a:bodyPr/>
          <a:lstStyle/>
          <a:p>
            <a:r>
              <a:rPr lang="fr-FR"/>
              <a:t>Tarif solaire</a:t>
            </a:r>
          </a:p>
        </p:txBody>
      </p:sp>
      <p:pic>
        <p:nvPicPr>
          <p:cNvPr id="5" name="Image 5">
            <a:extLst>
              <a:ext uri="{FF2B5EF4-FFF2-40B4-BE49-F238E27FC236}">
                <a16:creationId xmlns:a16="http://schemas.microsoft.com/office/drawing/2014/main" id="{BCB41778-D6C3-8142-76D6-2AD87AEE9155}"/>
              </a:ext>
            </a:extLst>
          </p:cNvPr>
          <p:cNvPicPr>
            <a:picLocks noChangeAspect="1"/>
          </p:cNvPicPr>
          <p:nvPr/>
        </p:nvPicPr>
        <p:blipFill>
          <a:blip r:embed="rId2"/>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2037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a:t>2/ Actualités EnR</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609600" y="1577340"/>
            <a:ext cx="10972800" cy="4362065"/>
          </a:xfrm>
        </p:spPr>
        <p:txBody>
          <a:bodyPr>
            <a:normAutofit fontScale="55000" lnSpcReduction="20000"/>
          </a:bodyPr>
          <a:lstStyle/>
          <a:p>
            <a:pPr marL="0" indent="0">
              <a:buNone/>
            </a:pPr>
            <a:r>
              <a:rPr lang="fr-FR" dirty="0"/>
              <a:t>Le projet de loi d'accélération de la production d'énergies renouvelables a été définitivement adopté le 7 février 2023. L'article 54 du projet de loi crée notamment un régime juridique de l'installation agrivoltaïque. Le Conseil constitutionnel a été saisi le 9 février 2023. </a:t>
            </a:r>
          </a:p>
          <a:p>
            <a:pPr marL="0" indent="0">
              <a:buNone/>
            </a:pPr>
            <a:r>
              <a:rPr lang="fr-FR" dirty="0"/>
              <a:t>La promulgation de la loi est suspendue et devrait intervenir après et sous réserve de la décision du Conseil constitutionnel</a:t>
            </a:r>
          </a:p>
          <a:p>
            <a:pPr marL="0" indent="0">
              <a:buNone/>
            </a:pPr>
            <a:endParaRPr lang="fr-FR" dirty="0"/>
          </a:p>
          <a:p>
            <a:pPr marL="0" indent="0">
              <a:buNone/>
            </a:pPr>
            <a:r>
              <a:rPr lang="fr-FR" b="1" dirty="0"/>
              <a:t>Les principales dispositions de cet article 54 sont :</a:t>
            </a:r>
          </a:p>
          <a:p>
            <a:pPr marL="0" indent="0">
              <a:buNone/>
            </a:pPr>
            <a:endParaRPr lang="fr-FR" dirty="0"/>
          </a:p>
          <a:p>
            <a:pPr>
              <a:buFontTx/>
              <a:buChar char="-"/>
            </a:pPr>
            <a:r>
              <a:rPr lang="fr-FR" dirty="0"/>
              <a:t>L'identification des critères de qualification d'une </a:t>
            </a:r>
            <a:r>
              <a:rPr lang="fr-FR" b="1" dirty="0"/>
              <a:t>installation agrivoltaïque </a:t>
            </a:r>
            <a:r>
              <a:rPr lang="fr-FR" dirty="0"/>
              <a:t>;</a:t>
            </a:r>
          </a:p>
          <a:p>
            <a:pPr>
              <a:buFontTx/>
              <a:buChar char="-"/>
            </a:pPr>
            <a:r>
              <a:rPr lang="fr-FR" b="1" dirty="0"/>
              <a:t>L'encadrement de l'implantation de l'installation photovoltaïque au sol, qui ne répondrait pas à la qualification d'agrivoltaïque, compatible avec un terrain naturel, agricole et forestier. </a:t>
            </a:r>
            <a:r>
              <a:rPr lang="fr-FR" dirty="0"/>
              <a:t>Est notamment prévue la création d'un document-cadre qui identifie des surfaces d'implantation de ces installations photovoltaïques au sol. Un projet d'installation photovoltaïque au sol qui ne serait pas qualifié d'agrivoltaïque ne peut pas être autorisé sur un site non-identifié par ce document cadre ;</a:t>
            </a:r>
          </a:p>
          <a:p>
            <a:pPr>
              <a:buFontTx/>
              <a:buChar char="-"/>
            </a:pPr>
            <a:r>
              <a:rPr lang="fr-FR" b="1" dirty="0"/>
              <a:t>La CDPENAF rend un avis conforme sur les projets d'installations agrivoltaïques et photovoltaïques au sol sur les terrains agricoles, naturels et forestiers. </a:t>
            </a:r>
            <a:r>
              <a:rPr lang="fr-FR" dirty="0"/>
              <a:t>Si l'installation est implantée sur une surface identifiée par le document-cadre, l'avis est simple ;</a:t>
            </a:r>
          </a:p>
          <a:p>
            <a:pPr>
              <a:buFontTx/>
              <a:buChar char="-"/>
            </a:pPr>
            <a:r>
              <a:rPr lang="fr-FR" b="1" dirty="0"/>
              <a:t>L'interdiction d'autoriser un projet d'installation photovoltaïque au sol lorsque ce dernier nécessite une autorisation de défrichement </a:t>
            </a:r>
            <a:r>
              <a:rPr lang="fr-FR" dirty="0"/>
              <a:t>soumise à évaluation environnementale systématique. </a:t>
            </a:r>
          </a:p>
          <a:p>
            <a:pPr>
              <a:buFontTx/>
              <a:buChar char="-"/>
            </a:pPr>
            <a:endParaRPr lang="fr-FR" dirty="0"/>
          </a:p>
          <a:p>
            <a:pPr marL="0" indent="0">
              <a:buNone/>
            </a:pPr>
            <a:r>
              <a:rPr lang="fr-FR" dirty="0"/>
              <a:t>https://blog.gossement-avocats.com/blog/environnement/adoption-du-projet-de-loi-d-acceleration-de-la-production-d-energies-renouvelables-actualisation-sur-les-mesures-relatives-aux-installations-agrivoltaiques</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4" name="Text Placeholder 3">
            <a:extLst>
              <a:ext uri="{FF2B5EF4-FFF2-40B4-BE49-F238E27FC236}">
                <a16:creationId xmlns:a16="http://schemas.microsoft.com/office/drawing/2014/main" id="{00126F7A-AEC0-CF68-2BDB-8CAA26DF4D96}"/>
              </a:ext>
            </a:extLst>
          </p:cNvPr>
          <p:cNvSpPr>
            <a:spLocks noGrp="1"/>
          </p:cNvSpPr>
          <p:nvPr>
            <p:ph type="body" idx="13"/>
          </p:nvPr>
        </p:nvSpPr>
        <p:spPr/>
        <p:txBody>
          <a:bodyPr/>
          <a:lstStyle/>
          <a:p>
            <a:r>
              <a:rPr lang="fr-FR" dirty="0"/>
              <a:t>Solaire</a:t>
            </a:r>
          </a:p>
        </p:txBody>
      </p:sp>
      <p:pic>
        <p:nvPicPr>
          <p:cNvPr id="5" name="Image 5">
            <a:extLst>
              <a:ext uri="{FF2B5EF4-FFF2-40B4-BE49-F238E27FC236}">
                <a16:creationId xmlns:a16="http://schemas.microsoft.com/office/drawing/2014/main" id="{74E205D9-BD6C-73D6-DBC0-1F65097E559D}"/>
              </a:ext>
            </a:extLst>
          </p:cNvPr>
          <p:cNvPicPr>
            <a:picLocks noChangeAspect="1"/>
          </p:cNvPicPr>
          <p:nvPr/>
        </p:nvPicPr>
        <p:blipFill>
          <a:blip r:embed="rId2"/>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55607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582D177-B4A0-75DC-015E-9F6C7A63BCD4}"/>
              </a:ext>
            </a:extLst>
          </p:cNvPr>
          <p:cNvGraphicFramePr>
            <a:graphicFrameLocks noGrp="1"/>
          </p:cNvGraphicFramePr>
          <p:nvPr>
            <p:extLst>
              <p:ext uri="{D42A27DB-BD31-4B8C-83A1-F6EECF244321}">
                <p14:modId xmlns:p14="http://schemas.microsoft.com/office/powerpoint/2010/main" val="685892678"/>
              </p:ext>
            </p:extLst>
          </p:nvPr>
        </p:nvGraphicFramePr>
        <p:xfrm>
          <a:off x="1365207" y="1365532"/>
          <a:ext cx="7938592" cy="4267200"/>
        </p:xfrm>
        <a:graphic>
          <a:graphicData uri="http://schemas.openxmlformats.org/drawingml/2006/table">
            <a:tbl>
              <a:tblPr firstRow="1" bandRow="1">
                <a:tableStyleId>{5C22544A-7EE6-4342-B048-85BDC9FD1C3A}</a:tableStyleId>
              </a:tblPr>
              <a:tblGrid>
                <a:gridCol w="3969296">
                  <a:extLst>
                    <a:ext uri="{9D8B030D-6E8A-4147-A177-3AD203B41FA5}">
                      <a16:colId xmlns:a16="http://schemas.microsoft.com/office/drawing/2014/main" val="643385845"/>
                    </a:ext>
                  </a:extLst>
                </a:gridCol>
                <a:gridCol w="3969296">
                  <a:extLst>
                    <a:ext uri="{9D8B030D-6E8A-4147-A177-3AD203B41FA5}">
                      <a16:colId xmlns:a16="http://schemas.microsoft.com/office/drawing/2014/main" val="3848174787"/>
                    </a:ext>
                  </a:extLst>
                </a:gridCol>
              </a:tblGrid>
              <a:tr h="701040">
                <a:tc>
                  <a:txBody>
                    <a:bodyPr/>
                    <a:lstStyle/>
                    <a:p>
                      <a:r>
                        <a:rPr lang="fr-FR"/>
                        <a:t>Disposition</a:t>
                      </a:r>
                    </a:p>
                  </a:txBody>
                  <a:tcPr/>
                </a:tc>
                <a:tc>
                  <a:txBody>
                    <a:bodyPr/>
                    <a:lstStyle/>
                    <a:p>
                      <a:r>
                        <a:rPr lang="fr-FR" dirty="0"/>
                        <a:t>Date d’application</a:t>
                      </a:r>
                    </a:p>
                  </a:txBody>
                  <a:tcPr/>
                </a:tc>
                <a:extLst>
                  <a:ext uri="{0D108BD9-81ED-4DB2-BD59-A6C34878D82A}">
                    <a16:rowId xmlns:a16="http://schemas.microsoft.com/office/drawing/2014/main" val="3683664136"/>
                  </a:ext>
                </a:extLst>
              </a:tr>
              <a:tr h="701040">
                <a:tc>
                  <a:txBody>
                    <a:bodyPr/>
                    <a:lstStyle/>
                    <a:p>
                      <a:r>
                        <a:rPr lang="fr-FR" b="1">
                          <a:solidFill>
                            <a:schemeClr val="dk1"/>
                          </a:solidFill>
                          <a:effectLst/>
                          <a:latin typeface="+mn-lt"/>
                          <a:ea typeface="+mn-ea"/>
                          <a:cs typeface="+mn-cs"/>
                        </a:rPr>
                        <a:t>Des zones d’accélération</a:t>
                      </a:r>
                      <a:r>
                        <a:rPr lang="fr-FR">
                          <a:solidFill>
                            <a:schemeClr val="dk1"/>
                          </a:solidFill>
                          <a:effectLst/>
                          <a:latin typeface="+mn-lt"/>
                          <a:ea typeface="+mn-ea"/>
                          <a:cs typeface="+mn-cs"/>
                        </a:rPr>
                        <a:t>, qui doivent « contribuer » à l’atteinte des objectifs de la PPE à compter du 31</a:t>
                      </a:r>
                      <a:br>
                        <a:rPr lang="fr-FR"/>
                      </a:br>
                      <a:r>
                        <a:rPr lang="fr-FR">
                          <a:solidFill>
                            <a:schemeClr val="dk1"/>
                          </a:solidFill>
                          <a:effectLst/>
                          <a:latin typeface="+mn-lt"/>
                          <a:ea typeface="+mn-ea"/>
                          <a:cs typeface="+mn-cs"/>
                        </a:rPr>
                        <a:t>décembre 2027</a:t>
                      </a:r>
                      <a:endParaRPr lang="fr-FR"/>
                    </a:p>
                  </a:txBody>
                  <a:tcPr/>
                </a:tc>
                <a:tc>
                  <a:txBody>
                    <a:bodyPr/>
                    <a:lstStyle/>
                    <a:p>
                      <a:r>
                        <a:rPr lang="fr-FR"/>
                        <a:t>Minimum 2 ans avant l’adoption de ces zones en cumulant les délais prévus</a:t>
                      </a:r>
                    </a:p>
                  </a:txBody>
                  <a:tcPr/>
                </a:tc>
                <a:extLst>
                  <a:ext uri="{0D108BD9-81ED-4DB2-BD59-A6C34878D82A}">
                    <a16:rowId xmlns:a16="http://schemas.microsoft.com/office/drawing/2014/main" val="2775062497"/>
                  </a:ext>
                </a:extLst>
              </a:tr>
              <a:tr h="701040">
                <a:tc>
                  <a:txBody>
                    <a:bodyPr/>
                    <a:lstStyle/>
                    <a:p>
                      <a:r>
                        <a:rPr lang="fr-FR" b="1"/>
                        <a:t>Des zones « neutres » </a:t>
                      </a:r>
                      <a:r>
                        <a:rPr lang="fr-FR"/>
                        <a:t>dans lesquelles l’implantation des EnR est soumise à conditions</a:t>
                      </a:r>
                    </a:p>
                  </a:txBody>
                  <a:tcPr/>
                </a:tc>
                <a:tc>
                  <a:txBody>
                    <a:bodyPr/>
                    <a:lstStyle/>
                    <a:p>
                      <a:endParaRPr lang="fr-FR" dirty="0"/>
                    </a:p>
                  </a:txBody>
                  <a:tcPr/>
                </a:tc>
                <a:extLst>
                  <a:ext uri="{0D108BD9-81ED-4DB2-BD59-A6C34878D82A}">
                    <a16:rowId xmlns:a16="http://schemas.microsoft.com/office/drawing/2014/main" val="159090016"/>
                  </a:ext>
                </a:extLst>
              </a:tr>
              <a:tr h="701040">
                <a:tc>
                  <a:txBody>
                    <a:bodyPr/>
                    <a:lstStyle/>
                    <a:p>
                      <a:r>
                        <a:rPr lang="fr-FR" b="1"/>
                        <a:t>Des zones d’exclusion</a:t>
                      </a:r>
                      <a:r>
                        <a:rPr lang="fr-FR"/>
                        <a:t>, prévues par les SCOT, les PLU et les cartes communales, où les EnR</a:t>
                      </a:r>
                    </a:p>
                    <a:p>
                      <a:r>
                        <a:rPr lang="fr-FR"/>
                        <a:t>ne pourront pas s’implanter</a:t>
                      </a:r>
                    </a:p>
                  </a:txBody>
                  <a:tcPr/>
                </a:tc>
                <a:tc>
                  <a:txBody>
                    <a:bodyPr/>
                    <a:lstStyle/>
                    <a:p>
                      <a:r>
                        <a:rPr lang="fr-FR" dirty="0"/>
                        <a:t>ces zones d’exclusion peuvent être définies à condition que le CRE ait estimé qu’il existe, au niveau régional, suffisamment de zones d’accélération pour atteindre les objectifs de la PPE.</a:t>
                      </a:r>
                    </a:p>
                  </a:txBody>
                  <a:tcPr/>
                </a:tc>
                <a:extLst>
                  <a:ext uri="{0D108BD9-81ED-4DB2-BD59-A6C34878D82A}">
                    <a16:rowId xmlns:a16="http://schemas.microsoft.com/office/drawing/2014/main" val="596141770"/>
                  </a:ext>
                </a:extLst>
              </a:tr>
            </a:tbl>
          </a:graphicData>
        </a:graphic>
      </p:graphicFrame>
      <p:sp>
        <p:nvSpPr>
          <p:cNvPr id="3" name="Text Placeholder 3">
            <a:extLst>
              <a:ext uri="{FF2B5EF4-FFF2-40B4-BE49-F238E27FC236}">
                <a16:creationId xmlns:a16="http://schemas.microsoft.com/office/drawing/2014/main" id="{4535988F-EEC3-423C-A45D-B3EA2CF11233}"/>
              </a:ext>
            </a:extLst>
          </p:cNvPr>
          <p:cNvSpPr txBox="1">
            <a:spLocks/>
          </p:cNvSpPr>
          <p:nvPr/>
        </p:nvSpPr>
        <p:spPr>
          <a:xfrm>
            <a:off x="261152" y="405019"/>
            <a:ext cx="10515601" cy="420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dirty="0">
                <a:solidFill>
                  <a:srgbClr val="57B68C"/>
                </a:solidFill>
                <a:latin typeface="+mj-lt"/>
              </a:rPr>
              <a:t>Mesures transverses</a:t>
            </a:r>
          </a:p>
        </p:txBody>
      </p:sp>
      <p:pic>
        <p:nvPicPr>
          <p:cNvPr id="4" name="Image 5">
            <a:extLst>
              <a:ext uri="{FF2B5EF4-FFF2-40B4-BE49-F238E27FC236}">
                <a16:creationId xmlns:a16="http://schemas.microsoft.com/office/drawing/2014/main" id="{9B54F5E1-79E0-DEC6-243C-355C68B3DD58}"/>
              </a:ext>
            </a:extLst>
          </p:cNvPr>
          <p:cNvPicPr>
            <a:picLocks noChangeAspect="1"/>
          </p:cNvPicPr>
          <p:nvPr/>
        </p:nvPicPr>
        <p:blipFill>
          <a:blip r:embed="rId3"/>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781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582D177-B4A0-75DC-015E-9F6C7A63BCD4}"/>
              </a:ext>
            </a:extLst>
          </p:cNvPr>
          <p:cNvGraphicFramePr>
            <a:graphicFrameLocks noGrp="1"/>
          </p:cNvGraphicFramePr>
          <p:nvPr>
            <p:extLst>
              <p:ext uri="{D42A27DB-BD31-4B8C-83A1-F6EECF244321}">
                <p14:modId xmlns:p14="http://schemas.microsoft.com/office/powerpoint/2010/main" val="3549327653"/>
              </p:ext>
            </p:extLst>
          </p:nvPr>
        </p:nvGraphicFramePr>
        <p:xfrm>
          <a:off x="1158088" y="1574159"/>
          <a:ext cx="8527450" cy="3261360"/>
        </p:xfrm>
        <a:graphic>
          <a:graphicData uri="http://schemas.openxmlformats.org/drawingml/2006/table">
            <a:tbl>
              <a:tblPr firstRow="1" bandRow="1">
                <a:tableStyleId>{5C22544A-7EE6-4342-B048-85BDC9FD1C3A}</a:tableStyleId>
              </a:tblPr>
              <a:tblGrid>
                <a:gridCol w="4263725">
                  <a:extLst>
                    <a:ext uri="{9D8B030D-6E8A-4147-A177-3AD203B41FA5}">
                      <a16:colId xmlns:a16="http://schemas.microsoft.com/office/drawing/2014/main" val="643385845"/>
                    </a:ext>
                  </a:extLst>
                </a:gridCol>
                <a:gridCol w="4263725">
                  <a:extLst>
                    <a:ext uri="{9D8B030D-6E8A-4147-A177-3AD203B41FA5}">
                      <a16:colId xmlns:a16="http://schemas.microsoft.com/office/drawing/2014/main" val="3848174787"/>
                    </a:ext>
                  </a:extLst>
                </a:gridCol>
              </a:tblGrid>
              <a:tr h="701040">
                <a:tc>
                  <a:txBody>
                    <a:bodyPr/>
                    <a:lstStyle/>
                    <a:p>
                      <a:r>
                        <a:rPr lang="fr-FR" dirty="0"/>
                        <a:t>Disposition</a:t>
                      </a:r>
                    </a:p>
                  </a:txBody>
                  <a:tcPr/>
                </a:tc>
                <a:tc>
                  <a:txBody>
                    <a:bodyPr/>
                    <a:lstStyle/>
                    <a:p>
                      <a:r>
                        <a:rPr lang="fr-FR"/>
                        <a:t>Date d’application</a:t>
                      </a:r>
                    </a:p>
                  </a:txBody>
                  <a:tcPr/>
                </a:tc>
                <a:extLst>
                  <a:ext uri="{0D108BD9-81ED-4DB2-BD59-A6C34878D82A}">
                    <a16:rowId xmlns:a16="http://schemas.microsoft.com/office/drawing/2014/main" val="3683664136"/>
                  </a:ext>
                </a:extLst>
              </a:tr>
              <a:tr h="701040">
                <a:tc>
                  <a:txBody>
                    <a:bodyPr/>
                    <a:lstStyle/>
                    <a:p>
                      <a:r>
                        <a:rPr lang="fr-FR" b="1"/>
                        <a:t>Raison impérative d’intérêt public majeur </a:t>
                      </a:r>
                      <a:r>
                        <a:rPr lang="fr-FR"/>
                        <a:t>(RIIPM) : les projets d’installations de production d’énergies renouvelables ou de stockage d’énergie dans le système électrique, y compris leurs ouvrages de raccordement aux réseaux de transport et de distribution d’énergie, sont réputés répondre à une raison impérative d’intérêt public majeur</a:t>
                      </a:r>
                    </a:p>
                  </a:txBody>
                  <a:tcPr/>
                </a:tc>
                <a:tc>
                  <a:txBody>
                    <a:bodyPr/>
                    <a:lstStyle/>
                    <a:p>
                      <a:r>
                        <a:rPr lang="fr-FR" dirty="0"/>
                        <a:t>La reconnaissance de la RIIPM est soumise à conditions : un décret définira ces</a:t>
                      </a:r>
                    </a:p>
                    <a:p>
                      <a:r>
                        <a:rPr lang="fr-FR" dirty="0"/>
                        <a:t>conditions de mise en œuvre de la RIIPM, qui seront fixées en tenant compte: de la technologie concernée, de la puissance du projet et la contribution globale aux objectifs fixés par la PPE.</a:t>
                      </a:r>
                    </a:p>
                    <a:p>
                      <a:endParaRPr lang="fr-FR" dirty="0"/>
                    </a:p>
                  </a:txBody>
                  <a:tcPr/>
                </a:tc>
                <a:extLst>
                  <a:ext uri="{0D108BD9-81ED-4DB2-BD59-A6C34878D82A}">
                    <a16:rowId xmlns:a16="http://schemas.microsoft.com/office/drawing/2014/main" val="2775062497"/>
                  </a:ext>
                </a:extLst>
              </a:tr>
            </a:tbl>
          </a:graphicData>
        </a:graphic>
      </p:graphicFrame>
      <p:sp>
        <p:nvSpPr>
          <p:cNvPr id="3" name="Text Placeholder 3">
            <a:extLst>
              <a:ext uri="{FF2B5EF4-FFF2-40B4-BE49-F238E27FC236}">
                <a16:creationId xmlns:a16="http://schemas.microsoft.com/office/drawing/2014/main" id="{BB718487-31AE-DB98-8977-56DF6A2DB727}"/>
              </a:ext>
            </a:extLst>
          </p:cNvPr>
          <p:cNvSpPr txBox="1">
            <a:spLocks/>
          </p:cNvSpPr>
          <p:nvPr/>
        </p:nvSpPr>
        <p:spPr>
          <a:xfrm>
            <a:off x="252275" y="277406"/>
            <a:ext cx="10515601" cy="420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dirty="0">
                <a:solidFill>
                  <a:srgbClr val="57B68C"/>
                </a:solidFill>
                <a:latin typeface="+mj-lt"/>
              </a:rPr>
              <a:t>Mesures transverses</a:t>
            </a:r>
          </a:p>
        </p:txBody>
      </p:sp>
      <p:pic>
        <p:nvPicPr>
          <p:cNvPr id="4" name="Image 5">
            <a:extLst>
              <a:ext uri="{FF2B5EF4-FFF2-40B4-BE49-F238E27FC236}">
                <a16:creationId xmlns:a16="http://schemas.microsoft.com/office/drawing/2014/main" id="{C5C08442-C464-A52D-230F-84D4B9725716}"/>
              </a:ext>
            </a:extLst>
          </p:cNvPr>
          <p:cNvPicPr>
            <a:picLocks noChangeAspect="1"/>
          </p:cNvPicPr>
          <p:nvPr/>
        </p:nvPicPr>
        <p:blipFill>
          <a:blip r:embed="rId3"/>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15911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582D177-B4A0-75DC-015E-9F6C7A63BCD4}"/>
              </a:ext>
            </a:extLst>
          </p:cNvPr>
          <p:cNvGraphicFramePr>
            <a:graphicFrameLocks noGrp="1"/>
          </p:cNvGraphicFramePr>
          <p:nvPr>
            <p:extLst>
              <p:ext uri="{D42A27DB-BD31-4B8C-83A1-F6EECF244321}">
                <p14:modId xmlns:p14="http://schemas.microsoft.com/office/powerpoint/2010/main" val="747009505"/>
              </p:ext>
            </p:extLst>
          </p:nvPr>
        </p:nvGraphicFramePr>
        <p:xfrm>
          <a:off x="1354795" y="1387136"/>
          <a:ext cx="8399336" cy="3261360"/>
        </p:xfrm>
        <a:graphic>
          <a:graphicData uri="http://schemas.openxmlformats.org/drawingml/2006/table">
            <a:tbl>
              <a:tblPr firstRow="1" bandRow="1">
                <a:tableStyleId>{5C22544A-7EE6-4342-B048-85BDC9FD1C3A}</a:tableStyleId>
              </a:tblPr>
              <a:tblGrid>
                <a:gridCol w="4199668">
                  <a:extLst>
                    <a:ext uri="{9D8B030D-6E8A-4147-A177-3AD203B41FA5}">
                      <a16:colId xmlns:a16="http://schemas.microsoft.com/office/drawing/2014/main" val="643385845"/>
                    </a:ext>
                  </a:extLst>
                </a:gridCol>
                <a:gridCol w="4199668">
                  <a:extLst>
                    <a:ext uri="{9D8B030D-6E8A-4147-A177-3AD203B41FA5}">
                      <a16:colId xmlns:a16="http://schemas.microsoft.com/office/drawing/2014/main" val="3848174787"/>
                    </a:ext>
                  </a:extLst>
                </a:gridCol>
              </a:tblGrid>
              <a:tr h="701040">
                <a:tc>
                  <a:txBody>
                    <a:bodyPr/>
                    <a:lstStyle/>
                    <a:p>
                      <a:r>
                        <a:rPr lang="fr-FR"/>
                        <a:t>Disposition</a:t>
                      </a:r>
                    </a:p>
                  </a:txBody>
                  <a:tcPr/>
                </a:tc>
                <a:tc>
                  <a:txBody>
                    <a:bodyPr/>
                    <a:lstStyle/>
                    <a:p>
                      <a:r>
                        <a:rPr lang="fr-FR"/>
                        <a:t>Date d’application</a:t>
                      </a:r>
                    </a:p>
                  </a:txBody>
                  <a:tcPr/>
                </a:tc>
                <a:extLst>
                  <a:ext uri="{0D108BD9-81ED-4DB2-BD59-A6C34878D82A}">
                    <a16:rowId xmlns:a16="http://schemas.microsoft.com/office/drawing/2014/main" val="3683664136"/>
                  </a:ext>
                </a:extLst>
              </a:tr>
              <a:tr h="701040">
                <a:tc>
                  <a:txBody>
                    <a:bodyPr/>
                    <a:lstStyle/>
                    <a:p>
                      <a:r>
                        <a:rPr lang="fr-FR" b="1"/>
                        <a:t>Fonds de garantie </a:t>
                      </a:r>
                    </a:p>
                    <a:p>
                      <a:endParaRPr lang="fr-FR" b="1"/>
                    </a:p>
                    <a:p>
                      <a:r>
                        <a:rPr lang="fr-FR"/>
                        <a:t>Création d’un fonds destiné à compenser une partie des pertes financières qui résulteraient d’une annulation par le juge</a:t>
                      </a:r>
                    </a:p>
                    <a:p>
                      <a:r>
                        <a:rPr lang="fr-FR"/>
                        <a:t>administratif de l’autorisation environnementale, de l’autorisation unique ou d’un permis de construire (solaire PV ou thermique).</a:t>
                      </a:r>
                    </a:p>
                  </a:txBody>
                  <a:tcPr/>
                </a:tc>
                <a:tc>
                  <a:txBody>
                    <a:bodyPr/>
                    <a:lstStyle/>
                    <a:p>
                      <a:r>
                        <a:rPr lang="fr-FR" dirty="0"/>
                        <a:t>Un décret en Conseil d’État détermine les modalités d’application de l’article (notamment les conditions, les taux, les plafonds et</a:t>
                      </a:r>
                    </a:p>
                    <a:p>
                      <a:r>
                        <a:rPr lang="fr-FR" dirty="0"/>
                        <a:t>les délais d’indemnisation, ainsi que le montant de la contribution financière et les modalités de gestion du fonds de garantie). </a:t>
                      </a:r>
                    </a:p>
                  </a:txBody>
                  <a:tcPr/>
                </a:tc>
                <a:extLst>
                  <a:ext uri="{0D108BD9-81ED-4DB2-BD59-A6C34878D82A}">
                    <a16:rowId xmlns:a16="http://schemas.microsoft.com/office/drawing/2014/main" val="2775062497"/>
                  </a:ext>
                </a:extLst>
              </a:tr>
            </a:tbl>
          </a:graphicData>
        </a:graphic>
      </p:graphicFrame>
      <p:sp>
        <p:nvSpPr>
          <p:cNvPr id="3" name="Text Placeholder 3">
            <a:extLst>
              <a:ext uri="{FF2B5EF4-FFF2-40B4-BE49-F238E27FC236}">
                <a16:creationId xmlns:a16="http://schemas.microsoft.com/office/drawing/2014/main" id="{779CC5AD-2F22-7299-B99D-845053E1FF9B}"/>
              </a:ext>
            </a:extLst>
          </p:cNvPr>
          <p:cNvSpPr txBox="1">
            <a:spLocks/>
          </p:cNvSpPr>
          <p:nvPr/>
        </p:nvSpPr>
        <p:spPr>
          <a:xfrm>
            <a:off x="296663" y="126485"/>
            <a:ext cx="10515601" cy="420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50" dirty="0">
                <a:solidFill>
                  <a:srgbClr val="57B68C"/>
                </a:solidFill>
                <a:latin typeface="+mj-lt"/>
              </a:rPr>
              <a:t>Mesures transverses</a:t>
            </a:r>
          </a:p>
        </p:txBody>
      </p:sp>
      <p:pic>
        <p:nvPicPr>
          <p:cNvPr id="4" name="Image 5">
            <a:extLst>
              <a:ext uri="{FF2B5EF4-FFF2-40B4-BE49-F238E27FC236}">
                <a16:creationId xmlns:a16="http://schemas.microsoft.com/office/drawing/2014/main" id="{78E725BF-71F6-BAD1-EE93-F09EF664D300}"/>
              </a:ext>
            </a:extLst>
          </p:cNvPr>
          <p:cNvPicPr>
            <a:picLocks noChangeAspect="1"/>
          </p:cNvPicPr>
          <p:nvPr/>
        </p:nvPicPr>
        <p:blipFill>
          <a:blip r:embed="rId2"/>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1878278474"/>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Widescreen</PresentationFormat>
  <Paragraphs>107</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Futura Md BT</vt:lpstr>
      <vt:lpstr>Replica-Bold</vt:lpstr>
      <vt:lpstr>Replica-Light</vt:lpstr>
      <vt:lpstr>1_Thème Office</vt:lpstr>
      <vt:lpstr>PowerPoint Presentation</vt:lpstr>
      <vt:lpstr>PowerPoint Presentation</vt:lpstr>
      <vt:lpstr>1/ Présentation « dérogation espèces protégées » / Maître GOSSEMENT </vt:lpstr>
      <vt:lpstr>2/ Actualités multi-secteurs</vt:lpstr>
      <vt:lpstr>2/ Actualités EnR</vt:lpstr>
      <vt:lpstr>2/ Actualités EnR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du sondage (1/2)</dc:title>
  <dc:creator>LEMAIRE Thierry</dc:creator>
  <cp:lastModifiedBy>Nicolas Smadja</cp:lastModifiedBy>
  <cp:revision>1</cp:revision>
  <dcterms:created xsi:type="dcterms:W3CDTF">2023-02-19T19:07:14Z</dcterms:created>
  <dcterms:modified xsi:type="dcterms:W3CDTF">2023-02-22T08:48:21Z</dcterms:modified>
</cp:coreProperties>
</file>